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9" r:id="rId3"/>
    <p:sldId id="270" r:id="rId4"/>
    <p:sldId id="271" r:id="rId5"/>
    <p:sldId id="272" r:id="rId6"/>
    <p:sldId id="273" r:id="rId7"/>
    <p:sldId id="274" r:id="rId8"/>
    <p:sldId id="276" r:id="rId9"/>
    <p:sldId id="282" r:id="rId10"/>
    <p:sldId id="284" r:id="rId11"/>
    <p:sldId id="286" r:id="rId12"/>
    <p:sldId id="257" r:id="rId13"/>
    <p:sldId id="258" r:id="rId14"/>
    <p:sldId id="259" r:id="rId15"/>
    <p:sldId id="260" r:id="rId16"/>
    <p:sldId id="261" r:id="rId17"/>
    <p:sldId id="263" r:id="rId18"/>
    <p:sldId id="264" r:id="rId19"/>
    <p:sldId id="265" r:id="rId20"/>
    <p:sldId id="266" r:id="rId21"/>
    <p:sldId id="267" r:id="rId22"/>
    <p:sldId id="268" r:id="rId23"/>
    <p:sldId id="278" r:id="rId24"/>
    <p:sldId id="280" r:id="rId25"/>
    <p:sldId id="279" r:id="rId26"/>
  </p:sldIdLst>
  <p:sldSz cx="9906000" cy="6858000" type="A4"/>
  <p:notesSz cx="6858000" cy="9144000"/>
  <p:defaultTextStyle>
    <a:defPPr>
      <a:defRPr lang="es-ES"/>
    </a:defPPr>
    <a:lvl1pPr marL="0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1357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2715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4072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5430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06787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88145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69502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50859" algn="l" defTabSz="96271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284" y="-108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CONSTITUCIÓN DE LA REPUBLICA DEL ECUADOR</a:t>
          </a:r>
          <a:endParaRPr lang="es-EC" dirty="0">
            <a:latin typeface="Corbel" pitchFamily="34" charset="0"/>
          </a:endParaRPr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Art 100 Participación en los diferentes niveles de Gobierno   </a:t>
          </a:r>
          <a:endParaRPr lang="es-EC" dirty="0">
            <a:latin typeface="Corbel" pitchFamily="34" charset="0"/>
          </a:endParaRPr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7394EF9-B538-4867-BC65-17934B89FDD1}" type="presOf" srcId="{743B29FA-5BF4-4DC4-9A7D-B09FA288B6CC}" destId="{A03E1978-971E-4B7B-BE18-6C023706576C}" srcOrd="0" destOrd="0" presId="urn:microsoft.com/office/officeart/2005/8/layout/vList6"/>
    <dgm:cxn modelId="{869ED2E9-68F4-4A0B-A973-292CBDA3D757}" type="presOf" srcId="{042B67AF-3556-483E-B4C7-D29EA50A93AD}" destId="{64C9E151-193F-44C4-AEEC-4B3E8FABFB8C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889871B6-7DAA-4B82-B226-E1DC8D353247}" type="presOf" srcId="{C84ECC6B-0517-4B28-B72C-2D4D8493FDBF}" destId="{3F7B7135-278B-443F-9D78-43EAC019113E}" srcOrd="0" destOrd="0" presId="urn:microsoft.com/office/officeart/2005/8/layout/vList6"/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3A484F85-927D-4587-A0B1-57B77BC3D9AF}" type="presParOf" srcId="{A03E1978-971E-4B7B-BE18-6C023706576C}" destId="{5EF2EBE7-D26C-40F8-8B32-5E2EA14D03FF}" srcOrd="0" destOrd="0" presId="urn:microsoft.com/office/officeart/2005/8/layout/vList6"/>
    <dgm:cxn modelId="{912ED065-E56A-4EC3-A129-E2FACF73D7C8}" type="presParOf" srcId="{5EF2EBE7-D26C-40F8-8B32-5E2EA14D03FF}" destId="{3F7B7135-278B-443F-9D78-43EAC019113E}" srcOrd="0" destOrd="0" presId="urn:microsoft.com/office/officeart/2005/8/layout/vList6"/>
    <dgm:cxn modelId="{FBAAA80A-D2DF-4186-A878-CA4CC60F84AB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CONSTITUCIÓN DE LA REPUBLICA DEL ECUADOR</a:t>
          </a:r>
          <a:endParaRPr lang="es-EC" dirty="0">
            <a:latin typeface="Corbel" pitchFamily="34" charset="0"/>
          </a:endParaRPr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/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/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Art 267 Régimen de Competencias</a:t>
          </a:r>
          <a:endParaRPr lang="es-EC" dirty="0">
            <a:latin typeface="Corbel" pitchFamily="34" charset="0"/>
          </a:endParaRPr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/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/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28F051F1-A29A-4C7A-94C2-36FCF1610392}" type="presOf" srcId="{042B67AF-3556-483E-B4C7-D29EA50A93AD}" destId="{64C9E151-193F-44C4-AEEC-4B3E8FABFB8C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A7C71802-A188-47BA-8D4F-F79C11F4667C}" type="presOf" srcId="{C84ECC6B-0517-4B28-B72C-2D4D8493FDBF}" destId="{3F7B7135-278B-443F-9D78-43EAC019113E}" srcOrd="0" destOrd="0" presId="urn:microsoft.com/office/officeart/2005/8/layout/vList6"/>
    <dgm:cxn modelId="{5F8B0ACA-C0A8-445F-B20B-16B5D0355170}" type="presOf" srcId="{743B29FA-5BF4-4DC4-9A7D-B09FA288B6CC}" destId="{A03E1978-971E-4B7B-BE18-6C023706576C}" srcOrd="0" destOrd="0" presId="urn:microsoft.com/office/officeart/2005/8/layout/vList6"/>
    <dgm:cxn modelId="{392D8E87-8BF3-400C-8D64-F8EA44301033}" type="presParOf" srcId="{A03E1978-971E-4B7B-BE18-6C023706576C}" destId="{5EF2EBE7-D26C-40F8-8B32-5E2EA14D03FF}" srcOrd="0" destOrd="0" presId="urn:microsoft.com/office/officeart/2005/8/layout/vList6"/>
    <dgm:cxn modelId="{F8955F31-67D5-41BF-91E5-C6B278D99A8D}" type="presParOf" srcId="{5EF2EBE7-D26C-40F8-8B32-5E2EA14D03FF}" destId="{3F7B7135-278B-443F-9D78-43EAC019113E}" srcOrd="0" destOrd="0" presId="urn:microsoft.com/office/officeart/2005/8/layout/vList6"/>
    <dgm:cxn modelId="{7A675F92-59E4-4375-860C-700428DCF496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Ley Orgánica de Participación Ciudadana</a:t>
          </a:r>
          <a:endParaRPr lang="es-EC" dirty="0">
            <a:latin typeface="Corbel" pitchFamily="34" charset="0"/>
          </a:endParaRPr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/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/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/>
            <a:t>Art 70. Procedimiento para la Elaboración del Presupuesto Participativo.</a:t>
          </a:r>
          <a:endParaRPr lang="es-EC" dirty="0"/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/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/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EEF335B6-4F10-4E21-88D7-374759C046C7}" type="presOf" srcId="{743B29FA-5BF4-4DC4-9A7D-B09FA288B6CC}" destId="{A03E1978-971E-4B7B-BE18-6C023706576C}" srcOrd="0" destOrd="0" presId="urn:microsoft.com/office/officeart/2005/8/layout/vList6"/>
    <dgm:cxn modelId="{C8CAE15F-191E-48B9-A477-07968A25EDF5}" type="presOf" srcId="{C84ECC6B-0517-4B28-B72C-2D4D8493FDBF}" destId="{3F7B7135-278B-443F-9D78-43EAC019113E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BBCE307D-E537-429F-BC61-673FD72EB77C}" type="presOf" srcId="{042B67AF-3556-483E-B4C7-D29EA50A93AD}" destId="{64C9E151-193F-44C4-AEEC-4B3E8FABFB8C}" srcOrd="0" destOrd="0" presId="urn:microsoft.com/office/officeart/2005/8/layout/vList6"/>
    <dgm:cxn modelId="{CAEA9492-778E-4E7E-A2F8-637D5778C5D9}" type="presParOf" srcId="{A03E1978-971E-4B7B-BE18-6C023706576C}" destId="{5EF2EBE7-D26C-40F8-8B32-5E2EA14D03FF}" srcOrd="0" destOrd="0" presId="urn:microsoft.com/office/officeart/2005/8/layout/vList6"/>
    <dgm:cxn modelId="{38EFD906-05BB-4979-8DCD-AE04A6DC3F61}" type="presParOf" srcId="{5EF2EBE7-D26C-40F8-8B32-5E2EA14D03FF}" destId="{3F7B7135-278B-443F-9D78-43EAC019113E}" srcOrd="0" destOrd="0" presId="urn:microsoft.com/office/officeart/2005/8/layout/vList6"/>
    <dgm:cxn modelId="{CE0530E4-7C69-4546-9293-D2CC6E5D6796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Código Orgánico de Organización Territorial, Autonomía y Descentralización</a:t>
          </a:r>
          <a:endParaRPr lang="es-EC" dirty="0">
            <a:latin typeface="Corbel" pitchFamily="34" charset="0"/>
          </a:endParaRPr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/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/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Art 215. Presupuesto       </a:t>
          </a:r>
          <a:endParaRPr lang="es-EC" dirty="0">
            <a:latin typeface="Corbel" pitchFamily="34" charset="0"/>
          </a:endParaRPr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/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/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473C828-600A-4D27-9EFB-27F76A5320CB}" type="presOf" srcId="{042B67AF-3556-483E-B4C7-D29EA50A93AD}" destId="{64C9E151-193F-44C4-AEEC-4B3E8FABFB8C}" srcOrd="0" destOrd="0" presId="urn:microsoft.com/office/officeart/2005/8/layout/vList6"/>
    <dgm:cxn modelId="{2551EB95-62CA-4F31-BE67-FDB29C7AE217}" type="presOf" srcId="{C84ECC6B-0517-4B28-B72C-2D4D8493FDBF}" destId="{3F7B7135-278B-443F-9D78-43EAC019113E}" srcOrd="0" destOrd="0" presId="urn:microsoft.com/office/officeart/2005/8/layout/vList6"/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BFE2AAF4-62E6-4401-ACA3-3011BA1C9EF7}" type="presOf" srcId="{743B29FA-5BF4-4DC4-9A7D-B09FA288B6CC}" destId="{A03E1978-971E-4B7B-BE18-6C023706576C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41C4759C-646B-4F65-82F2-AF393005FBE9}" type="presParOf" srcId="{A03E1978-971E-4B7B-BE18-6C023706576C}" destId="{5EF2EBE7-D26C-40F8-8B32-5E2EA14D03FF}" srcOrd="0" destOrd="0" presId="urn:microsoft.com/office/officeart/2005/8/layout/vList6"/>
    <dgm:cxn modelId="{533C8C4F-9ACC-41D8-9B80-B3E8D4610073}" type="presParOf" srcId="{5EF2EBE7-D26C-40F8-8B32-5E2EA14D03FF}" destId="{3F7B7135-278B-443F-9D78-43EAC019113E}" srcOrd="0" destOrd="0" presId="urn:microsoft.com/office/officeart/2005/8/layout/vList6"/>
    <dgm:cxn modelId="{E9FE2275-D5FC-43E3-A657-D9DE5AC0208E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Código Orgánico de Organización Territorial, Autonomía y Descentralización</a:t>
          </a:r>
          <a:endParaRPr lang="es-EC" dirty="0">
            <a:latin typeface="Corbel" pitchFamily="34" charset="0"/>
          </a:endParaRPr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>
              <a:latin typeface="Corbel" pitchFamily="34" charset="0"/>
            </a:rPr>
            <a:t>Art 219. Inversión Social</a:t>
          </a:r>
          <a:endParaRPr lang="es-EC" dirty="0">
            <a:latin typeface="Corbel" pitchFamily="34" charset="0"/>
          </a:endParaRPr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>
            <a:latin typeface="Corbel" pitchFamily="34" charset="0"/>
          </a:endParaRPr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595C0521-B45F-4555-B270-33CF384DA907}" type="presOf" srcId="{C84ECC6B-0517-4B28-B72C-2D4D8493FDBF}" destId="{3F7B7135-278B-443F-9D78-43EAC019113E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FB1B19D4-3AED-43B1-A57F-8DA10DF2F5D1}" type="presOf" srcId="{042B67AF-3556-483E-B4C7-D29EA50A93AD}" destId="{64C9E151-193F-44C4-AEEC-4B3E8FABFB8C}" srcOrd="0" destOrd="0" presId="urn:microsoft.com/office/officeart/2005/8/layout/vList6"/>
    <dgm:cxn modelId="{6CF683B2-FB24-406B-B215-B3E99679F93A}" type="presOf" srcId="{743B29FA-5BF4-4DC4-9A7D-B09FA288B6CC}" destId="{A03E1978-971E-4B7B-BE18-6C023706576C}" srcOrd="0" destOrd="0" presId="urn:microsoft.com/office/officeart/2005/8/layout/vList6"/>
    <dgm:cxn modelId="{E7A93F83-315E-4677-B66C-32F251C774DA}" type="presParOf" srcId="{A03E1978-971E-4B7B-BE18-6C023706576C}" destId="{5EF2EBE7-D26C-40F8-8B32-5E2EA14D03FF}" srcOrd="0" destOrd="0" presId="urn:microsoft.com/office/officeart/2005/8/layout/vList6"/>
    <dgm:cxn modelId="{7641E743-001C-4EF0-8E58-9437F0C461EF}" type="presParOf" srcId="{5EF2EBE7-D26C-40F8-8B32-5E2EA14D03FF}" destId="{3F7B7135-278B-443F-9D78-43EAC019113E}" srcOrd="0" destOrd="0" presId="urn:microsoft.com/office/officeart/2005/8/layout/vList6"/>
    <dgm:cxn modelId="{78C160EB-011F-438A-AEC4-4BF346B72292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43B29FA-5BF4-4DC4-9A7D-B09FA288B6CC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84ECC6B-0517-4B28-B72C-2D4D8493FDBF}">
      <dgm:prSet phldrT="[Texto]"/>
      <dgm:spPr/>
      <dgm:t>
        <a:bodyPr/>
        <a:lstStyle/>
        <a:p>
          <a:r>
            <a:rPr lang="es-EC" dirty="0" smtClean="0"/>
            <a:t>Código Orgánico de Organización Territorial, Autonomía y Descentralización</a:t>
          </a:r>
          <a:endParaRPr lang="es-EC" dirty="0"/>
        </a:p>
      </dgm:t>
    </dgm:pt>
    <dgm:pt modelId="{7F4FF957-600E-4237-889D-0DB27AEAF56F}" type="parTrans" cxnId="{CF5C2261-CC52-4319-A284-CA9262CAB537}">
      <dgm:prSet/>
      <dgm:spPr/>
      <dgm:t>
        <a:bodyPr/>
        <a:lstStyle/>
        <a:p>
          <a:endParaRPr lang="es-EC"/>
        </a:p>
      </dgm:t>
    </dgm:pt>
    <dgm:pt modelId="{AA76F4BD-0EF3-4F45-AA64-54E4E3FE0DB3}" type="sibTrans" cxnId="{CF5C2261-CC52-4319-A284-CA9262CAB537}">
      <dgm:prSet/>
      <dgm:spPr/>
      <dgm:t>
        <a:bodyPr/>
        <a:lstStyle/>
        <a:p>
          <a:endParaRPr lang="es-EC"/>
        </a:p>
      </dgm:t>
    </dgm:pt>
    <dgm:pt modelId="{042B67AF-3556-483E-B4C7-D29EA50A93AD}">
      <dgm:prSet phldrT="[Texto]"/>
      <dgm:spPr/>
      <dgm:t>
        <a:bodyPr/>
        <a:lstStyle/>
        <a:p>
          <a:r>
            <a:rPr lang="es-EC" dirty="0" smtClean="0"/>
            <a:t>Art 249. Presupuesto para los grupos de atención prioritaria</a:t>
          </a:r>
          <a:endParaRPr lang="es-EC" dirty="0"/>
        </a:p>
      </dgm:t>
    </dgm:pt>
    <dgm:pt modelId="{FE8D359E-4CB3-492E-9B3D-0BF98D819CF4}" type="parTrans" cxnId="{B352C5C1-4171-406B-94D1-3CE8BE5F41A4}">
      <dgm:prSet/>
      <dgm:spPr/>
      <dgm:t>
        <a:bodyPr/>
        <a:lstStyle/>
        <a:p>
          <a:endParaRPr lang="es-EC"/>
        </a:p>
      </dgm:t>
    </dgm:pt>
    <dgm:pt modelId="{C3045252-6FDD-4355-B713-88C3DD826B5C}" type="sibTrans" cxnId="{B352C5C1-4171-406B-94D1-3CE8BE5F41A4}">
      <dgm:prSet/>
      <dgm:spPr/>
      <dgm:t>
        <a:bodyPr/>
        <a:lstStyle/>
        <a:p>
          <a:endParaRPr lang="es-EC"/>
        </a:p>
      </dgm:t>
    </dgm:pt>
    <dgm:pt modelId="{A03E1978-971E-4B7B-BE18-6C023706576C}" type="pres">
      <dgm:prSet presAssocID="{743B29FA-5BF4-4DC4-9A7D-B09FA288B6CC}" presName="Name0" presStyleCnt="0">
        <dgm:presLayoutVars>
          <dgm:dir/>
          <dgm:animLvl val="lvl"/>
          <dgm:resizeHandles/>
        </dgm:presLayoutVars>
      </dgm:prSet>
      <dgm:spPr/>
    </dgm:pt>
    <dgm:pt modelId="{5EF2EBE7-D26C-40F8-8B32-5E2EA14D03FF}" type="pres">
      <dgm:prSet presAssocID="{C84ECC6B-0517-4B28-B72C-2D4D8493FDBF}" presName="linNode" presStyleCnt="0"/>
      <dgm:spPr/>
    </dgm:pt>
    <dgm:pt modelId="{3F7B7135-278B-443F-9D78-43EAC019113E}" type="pres">
      <dgm:prSet presAssocID="{C84ECC6B-0517-4B28-B72C-2D4D8493FDBF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C9E151-193F-44C4-AEEC-4B3E8FABFB8C}" type="pres">
      <dgm:prSet presAssocID="{C84ECC6B-0517-4B28-B72C-2D4D8493FDBF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352C5C1-4171-406B-94D1-3CE8BE5F41A4}" srcId="{C84ECC6B-0517-4B28-B72C-2D4D8493FDBF}" destId="{042B67AF-3556-483E-B4C7-D29EA50A93AD}" srcOrd="0" destOrd="0" parTransId="{FE8D359E-4CB3-492E-9B3D-0BF98D819CF4}" sibTransId="{C3045252-6FDD-4355-B713-88C3DD826B5C}"/>
    <dgm:cxn modelId="{6FAF8238-4843-405C-B88C-FA392EE3BF38}" type="presOf" srcId="{C84ECC6B-0517-4B28-B72C-2D4D8493FDBF}" destId="{3F7B7135-278B-443F-9D78-43EAC019113E}" srcOrd="0" destOrd="0" presId="urn:microsoft.com/office/officeart/2005/8/layout/vList6"/>
    <dgm:cxn modelId="{CF5C2261-CC52-4319-A284-CA9262CAB537}" srcId="{743B29FA-5BF4-4DC4-9A7D-B09FA288B6CC}" destId="{C84ECC6B-0517-4B28-B72C-2D4D8493FDBF}" srcOrd="0" destOrd="0" parTransId="{7F4FF957-600E-4237-889D-0DB27AEAF56F}" sibTransId="{AA76F4BD-0EF3-4F45-AA64-54E4E3FE0DB3}"/>
    <dgm:cxn modelId="{9E36B02F-C181-460C-8DB9-131C009FF350}" type="presOf" srcId="{042B67AF-3556-483E-B4C7-D29EA50A93AD}" destId="{64C9E151-193F-44C4-AEEC-4B3E8FABFB8C}" srcOrd="0" destOrd="0" presId="urn:microsoft.com/office/officeart/2005/8/layout/vList6"/>
    <dgm:cxn modelId="{6EC5FA9F-A4D2-4660-86B7-BE80792AA060}" type="presOf" srcId="{743B29FA-5BF4-4DC4-9A7D-B09FA288B6CC}" destId="{A03E1978-971E-4B7B-BE18-6C023706576C}" srcOrd="0" destOrd="0" presId="urn:microsoft.com/office/officeart/2005/8/layout/vList6"/>
    <dgm:cxn modelId="{6223D185-707E-445C-BC30-3450F76FEEB7}" type="presParOf" srcId="{A03E1978-971E-4B7B-BE18-6C023706576C}" destId="{5EF2EBE7-D26C-40F8-8B32-5E2EA14D03FF}" srcOrd="0" destOrd="0" presId="urn:microsoft.com/office/officeart/2005/8/layout/vList6"/>
    <dgm:cxn modelId="{DBEAAACF-ADEF-4D81-8050-379DD81EFA9E}" type="presParOf" srcId="{5EF2EBE7-D26C-40F8-8B32-5E2EA14D03FF}" destId="{3F7B7135-278B-443F-9D78-43EAC019113E}" srcOrd="0" destOrd="0" presId="urn:microsoft.com/office/officeart/2005/8/layout/vList6"/>
    <dgm:cxn modelId="{1CA77A9E-476C-444B-AB21-32B956E4A8B7}" type="presParOf" srcId="{5EF2EBE7-D26C-40F8-8B32-5E2EA14D03FF}" destId="{64C9E151-193F-44C4-AEEC-4B3E8FABFB8C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1" y="2130426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1" y="3886201"/>
            <a:ext cx="69342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4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5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6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50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1" y="274639"/>
            <a:ext cx="652145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5" y="4406901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5" y="2906713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13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271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40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254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4067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881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695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508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1" y="1600202"/>
            <a:ext cx="4375150" cy="45259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35551" y="1600202"/>
            <a:ext cx="4375150" cy="45259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1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357" indent="0">
              <a:buNone/>
              <a:defRPr sz="2100" b="1"/>
            </a:lvl2pPr>
            <a:lvl3pPr marL="962715" indent="0">
              <a:buNone/>
              <a:defRPr sz="1900" b="1"/>
            </a:lvl3pPr>
            <a:lvl4pPr marL="1444072" indent="0">
              <a:buNone/>
              <a:defRPr sz="1700" b="1"/>
            </a:lvl4pPr>
            <a:lvl5pPr marL="1925430" indent="0">
              <a:buNone/>
              <a:defRPr sz="1700" b="1"/>
            </a:lvl5pPr>
            <a:lvl6pPr marL="2406787" indent="0">
              <a:buNone/>
              <a:defRPr sz="1700" b="1"/>
            </a:lvl6pPr>
            <a:lvl7pPr marL="2888145" indent="0">
              <a:buNone/>
              <a:defRPr sz="1700" b="1"/>
            </a:lvl7pPr>
            <a:lvl8pPr marL="3369502" indent="0">
              <a:buNone/>
              <a:defRPr sz="1700" b="1"/>
            </a:lvl8pPr>
            <a:lvl9pPr marL="3850859" indent="0">
              <a:buNone/>
              <a:defRPr sz="1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1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1357" indent="0">
              <a:buNone/>
              <a:defRPr sz="2100" b="1"/>
            </a:lvl2pPr>
            <a:lvl3pPr marL="962715" indent="0">
              <a:buNone/>
              <a:defRPr sz="1900" b="1"/>
            </a:lvl3pPr>
            <a:lvl4pPr marL="1444072" indent="0">
              <a:buNone/>
              <a:defRPr sz="1700" b="1"/>
            </a:lvl4pPr>
            <a:lvl5pPr marL="1925430" indent="0">
              <a:buNone/>
              <a:defRPr sz="1700" b="1"/>
            </a:lvl5pPr>
            <a:lvl6pPr marL="2406787" indent="0">
              <a:buNone/>
              <a:defRPr sz="1700" b="1"/>
            </a:lvl6pPr>
            <a:lvl7pPr marL="2888145" indent="0">
              <a:buNone/>
              <a:defRPr sz="1700" b="1"/>
            </a:lvl7pPr>
            <a:lvl8pPr marL="3369502" indent="0">
              <a:buNone/>
              <a:defRPr sz="1700" b="1"/>
            </a:lvl8pPr>
            <a:lvl9pPr marL="3850859" indent="0">
              <a:buNone/>
              <a:defRPr sz="17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5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5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81357" indent="0">
              <a:buNone/>
              <a:defRPr sz="1200"/>
            </a:lvl2pPr>
            <a:lvl3pPr marL="962715" indent="0">
              <a:buNone/>
              <a:defRPr sz="1000"/>
            </a:lvl3pPr>
            <a:lvl4pPr marL="1444072" indent="0">
              <a:buNone/>
              <a:defRPr sz="900"/>
            </a:lvl4pPr>
            <a:lvl5pPr marL="1925430" indent="0">
              <a:buNone/>
              <a:defRPr sz="900"/>
            </a:lvl5pPr>
            <a:lvl6pPr marL="2406787" indent="0">
              <a:buNone/>
              <a:defRPr sz="900"/>
            </a:lvl6pPr>
            <a:lvl7pPr marL="2888145" indent="0">
              <a:buNone/>
              <a:defRPr sz="900"/>
            </a:lvl7pPr>
            <a:lvl8pPr marL="3369502" indent="0">
              <a:buNone/>
              <a:defRPr sz="900"/>
            </a:lvl8pPr>
            <a:lvl9pPr marL="385085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6" y="612776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81357" indent="0">
              <a:buNone/>
              <a:defRPr sz="3000"/>
            </a:lvl2pPr>
            <a:lvl3pPr marL="962715" indent="0">
              <a:buNone/>
              <a:defRPr sz="2500"/>
            </a:lvl3pPr>
            <a:lvl4pPr marL="1444072" indent="0">
              <a:buNone/>
              <a:defRPr sz="2100"/>
            </a:lvl4pPr>
            <a:lvl5pPr marL="1925430" indent="0">
              <a:buNone/>
              <a:defRPr sz="2100"/>
            </a:lvl5pPr>
            <a:lvl6pPr marL="2406787" indent="0">
              <a:buNone/>
              <a:defRPr sz="2100"/>
            </a:lvl6pPr>
            <a:lvl7pPr marL="2888145" indent="0">
              <a:buNone/>
              <a:defRPr sz="2100"/>
            </a:lvl7pPr>
            <a:lvl8pPr marL="3369502" indent="0">
              <a:buNone/>
              <a:defRPr sz="2100"/>
            </a:lvl8pPr>
            <a:lvl9pPr marL="3850859" indent="0">
              <a:buNone/>
              <a:defRPr sz="21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81357" indent="0">
              <a:buNone/>
              <a:defRPr sz="1200"/>
            </a:lvl2pPr>
            <a:lvl3pPr marL="962715" indent="0">
              <a:buNone/>
              <a:defRPr sz="1000"/>
            </a:lvl3pPr>
            <a:lvl4pPr marL="1444072" indent="0">
              <a:buNone/>
              <a:defRPr sz="900"/>
            </a:lvl4pPr>
            <a:lvl5pPr marL="1925430" indent="0">
              <a:buNone/>
              <a:defRPr sz="900"/>
            </a:lvl5pPr>
            <a:lvl6pPr marL="2406787" indent="0">
              <a:buNone/>
              <a:defRPr sz="900"/>
            </a:lvl6pPr>
            <a:lvl7pPr marL="2888145" indent="0">
              <a:buNone/>
              <a:defRPr sz="900"/>
            </a:lvl7pPr>
            <a:lvl8pPr marL="3369502" indent="0">
              <a:buNone/>
              <a:defRPr sz="900"/>
            </a:lvl8pPr>
            <a:lvl9pPr marL="385085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1" cy="1143000"/>
          </a:xfrm>
          <a:prstGeom prst="rect">
            <a:avLst/>
          </a:prstGeom>
        </p:spPr>
        <p:txBody>
          <a:bodyPr vert="horz" lIns="96271" tIns="48136" rIns="96271" bIns="48136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1" y="1600202"/>
            <a:ext cx="8915401" cy="4525963"/>
          </a:xfrm>
          <a:prstGeom prst="rect">
            <a:avLst/>
          </a:prstGeom>
        </p:spPr>
        <p:txBody>
          <a:bodyPr vert="horz" lIns="96271" tIns="48136" rIns="96271" bIns="4813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6271" tIns="48136" rIns="96271" bIns="4813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286FA-1935-4590-9025-B3C2D192EAE3}" type="datetimeFigureOut">
              <a:rPr lang="es-ES" smtClean="0"/>
              <a:pPr/>
              <a:t>14/11/2019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1" y="6356351"/>
            <a:ext cx="3136900" cy="365125"/>
          </a:xfrm>
          <a:prstGeom prst="rect">
            <a:avLst/>
          </a:prstGeom>
        </p:spPr>
        <p:txBody>
          <a:bodyPr vert="horz" lIns="96271" tIns="48136" rIns="96271" bIns="4813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6271" tIns="48136" rIns="96271" bIns="4813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47DA-9FEB-4577-89CB-27FDC9C259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715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018" indent="-361018" algn="l" defTabSz="96271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2205" indent="-300848" algn="l" defTabSz="962715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393" indent="-240678" algn="l" defTabSz="96271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4751" indent="-240678" algn="l" defTabSz="962715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6108" indent="-240678" algn="l" defTabSz="962715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7465" indent="-240678" algn="l" defTabSz="9627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823" indent="-240678" algn="l" defTabSz="9627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10180" indent="-240678" algn="l" defTabSz="9627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91538" indent="-240678" algn="l" defTabSz="962715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357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2715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4072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5430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6787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8145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9502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0859" algn="l" defTabSz="96271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ile:///F:\Detalle%20de%20Gastos%20para%20Grupos%20de%20Atenci&#243;n%20Prioritaria.pptx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38761" r="39005" b="24725"/>
          <a:stretch>
            <a:fillRect/>
          </a:stretch>
        </p:blipFill>
        <p:spPr>
          <a:xfrm>
            <a:off x="1809728" y="142852"/>
            <a:ext cx="5929354" cy="4500594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166786" y="4857760"/>
            <a:ext cx="7715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000" b="1" dirty="0" smtClean="0">
                <a:latin typeface="Corbel" pitchFamily="34" charset="0"/>
              </a:rPr>
              <a:t>PRESUPUESTO PARTICIPATIVO</a:t>
            </a:r>
            <a:endParaRPr lang="es-EC" sz="4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52407" y="642919"/>
          <a:ext cx="9144062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22"/>
                <a:gridCol w="1524009"/>
                <a:gridCol w="1524009"/>
                <a:gridCol w="3048022"/>
              </a:tblGrid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INGRESOS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2016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2017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TRANSFERENCIA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$390,67.00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$420,809.52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 gridSpan="2">
                  <a:txBody>
                    <a:bodyPr/>
                    <a:lstStyle/>
                    <a:p>
                      <a:pPr algn="ctr"/>
                      <a:r>
                        <a:rPr lang="es-EC" sz="1800" b="1" dirty="0" smtClean="0">
                          <a:latin typeface="Corbel" pitchFamily="34" charset="0"/>
                        </a:rPr>
                        <a:t>INCREM</a:t>
                      </a:r>
                      <a:r>
                        <a:rPr lang="es-EC" sz="1800" b="1" dirty="0" smtClean="0">
                          <a:solidFill>
                            <a:schemeClr val="tx1"/>
                          </a:solidFill>
                          <a:latin typeface="Corbel" pitchFamily="34" charset="0"/>
                        </a:rPr>
                        <a:t>ENTO O </a:t>
                      </a:r>
                      <a:r>
                        <a:rPr lang="es-EC" sz="1800" b="1" dirty="0" smtClean="0">
                          <a:solidFill>
                            <a:schemeClr val="tx1"/>
                          </a:solidFill>
                          <a:latin typeface="Corbel" pitchFamily="34" charset="0"/>
                        </a:rPr>
                        <a:t>DISMINUCION AÑO</a:t>
                      </a:r>
                      <a:r>
                        <a:rPr lang="es-EC" sz="1800" b="1" baseline="0" dirty="0" smtClean="0">
                          <a:solidFill>
                            <a:schemeClr val="tx1"/>
                          </a:solidFill>
                          <a:latin typeface="Corbel" pitchFamily="34" charset="0"/>
                        </a:rPr>
                        <a:t> 2017</a:t>
                      </a:r>
                      <a:endParaRPr lang="es-ES" sz="1800" b="1" dirty="0">
                        <a:solidFill>
                          <a:schemeClr val="tx1"/>
                        </a:solidFill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2800" dirty="0" smtClean="0">
                          <a:latin typeface="Corbel" pitchFamily="34" charset="0"/>
                        </a:rPr>
                        <a:t>$30,442.52</a:t>
                      </a:r>
                      <a:endParaRPr lang="es-ES" sz="2800" dirty="0" smtClean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52406" y="2214554"/>
          <a:ext cx="914406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22"/>
                <a:gridCol w="1524010"/>
                <a:gridCol w="1524010"/>
                <a:gridCol w="3048022"/>
              </a:tblGrid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INGRESOS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2017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2018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TRANSFERENCIA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$420,809.52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$468,481.59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C" sz="1800" b="1" kern="1200" dirty="0" smtClean="0">
                          <a:solidFill>
                            <a:schemeClr val="tx1"/>
                          </a:solidFill>
                          <a:latin typeface="Corbel" pitchFamily="34" charset="0"/>
                          <a:ea typeface="+mn-ea"/>
                          <a:cs typeface="+mn-cs"/>
                        </a:rPr>
                        <a:t>INCREMENTO O </a:t>
                      </a:r>
                      <a:r>
                        <a:rPr kumimoji="0" lang="es-EC" sz="1800" b="1" kern="1200" dirty="0" smtClean="0">
                          <a:solidFill>
                            <a:schemeClr val="tx1"/>
                          </a:solidFill>
                          <a:latin typeface="Corbel" pitchFamily="34" charset="0"/>
                          <a:ea typeface="+mn-ea"/>
                          <a:cs typeface="+mn-cs"/>
                        </a:rPr>
                        <a:t>DISMINUCION AÑO 2018</a:t>
                      </a:r>
                      <a:endParaRPr kumimoji="0" lang="es-ES" sz="1800" b="1" kern="1200" dirty="0">
                        <a:solidFill>
                          <a:schemeClr val="tx1"/>
                        </a:solidFill>
                        <a:latin typeface="Corbel" pitchFamily="34" charset="0"/>
                        <a:ea typeface="+mn-ea"/>
                        <a:cs typeface="+mn-cs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2800" dirty="0" smtClean="0">
                          <a:latin typeface="Corbel" pitchFamily="34" charset="0"/>
                        </a:rPr>
                        <a:t>$47,672.07</a:t>
                      </a:r>
                      <a:endParaRPr lang="es-ES" sz="2800" dirty="0" smtClean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452406" y="3786190"/>
          <a:ext cx="9144064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22"/>
                <a:gridCol w="1524010"/>
                <a:gridCol w="1524010"/>
                <a:gridCol w="3048022"/>
              </a:tblGrid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INGRESOS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2018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2019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TRANSFERENCIA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C" sz="2400" dirty="0" smtClean="0">
                          <a:latin typeface="Corbel" pitchFamily="34" charset="0"/>
                        </a:rPr>
                        <a:t>$468,481.59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C" sz="2400" dirty="0" smtClean="0">
                          <a:latin typeface="Corbel" pitchFamily="34" charset="0"/>
                        </a:rPr>
                        <a:t>$442,427.07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 grid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s-EC" sz="1800" b="1" kern="1200" dirty="0" smtClean="0">
                          <a:solidFill>
                            <a:schemeClr val="tx1"/>
                          </a:solidFill>
                          <a:latin typeface="Corbel" pitchFamily="34" charset="0"/>
                          <a:ea typeface="+mn-ea"/>
                          <a:cs typeface="+mn-cs"/>
                        </a:rPr>
                        <a:t>INCREMENTO O </a:t>
                      </a:r>
                      <a:r>
                        <a:rPr kumimoji="0" lang="es-EC" sz="1800" b="1" kern="1200" dirty="0" smtClean="0">
                          <a:solidFill>
                            <a:schemeClr val="tx1"/>
                          </a:solidFill>
                          <a:latin typeface="Corbel" pitchFamily="34" charset="0"/>
                          <a:ea typeface="+mn-ea"/>
                          <a:cs typeface="+mn-cs"/>
                        </a:rPr>
                        <a:t>DISMINUCION AÑO 2019</a:t>
                      </a:r>
                      <a:endParaRPr kumimoji="0" lang="es-ES" sz="1800" b="1" kern="1200" dirty="0" smtClean="0">
                        <a:solidFill>
                          <a:schemeClr val="tx1"/>
                        </a:solidFill>
                        <a:latin typeface="Corbel" pitchFamily="34" charset="0"/>
                        <a:ea typeface="+mn-ea"/>
                        <a:cs typeface="+mn-cs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2800" dirty="0" smtClean="0">
                          <a:latin typeface="Corbel" pitchFamily="34" charset="0"/>
                        </a:rPr>
                        <a:t>-$26,054.52</a:t>
                      </a:r>
                      <a:endParaRPr lang="es-ES" sz="2800" dirty="0" smtClean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23844" y="5429264"/>
          <a:ext cx="9072626" cy="1036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313"/>
                <a:gridCol w="4536313"/>
              </a:tblGrid>
              <a:tr h="457199">
                <a:tc>
                  <a:txBody>
                    <a:bodyPr/>
                    <a:lstStyle/>
                    <a:p>
                      <a:endParaRPr lang="es-ES" sz="11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es-EC" sz="1100" dirty="0" smtClean="0">
                          <a:latin typeface="Corbel" pitchFamily="34" charset="0"/>
                        </a:rPr>
                        <a:t>SUMA DE TODOS LOS INCREMENTO</a:t>
                      </a:r>
                      <a:r>
                        <a:rPr lang="es-EC" sz="1100" baseline="0" dirty="0" smtClean="0">
                          <a:latin typeface="Corbel" pitchFamily="34" charset="0"/>
                        </a:rPr>
                        <a:t> </a:t>
                      </a:r>
                      <a:r>
                        <a:rPr lang="es-EC" sz="1100" baseline="0" dirty="0" smtClean="0">
                          <a:latin typeface="Corbel" pitchFamily="34" charset="0"/>
                        </a:rPr>
                        <a:t>O DISMINUCION / 3 AÑOS</a:t>
                      </a:r>
                      <a:endParaRPr lang="es-ES" sz="11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r>
                        <a:rPr lang="es-EC" sz="2800" b="1" dirty="0" smtClean="0">
                          <a:latin typeface="Corbel" pitchFamily="34" charset="0"/>
                        </a:rPr>
                        <a:t>INCREMENTO 2020</a:t>
                      </a:r>
                      <a:endParaRPr lang="es-ES" sz="2800" b="1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b="1" dirty="0" smtClean="0">
                          <a:latin typeface="Corbel" pitchFamily="34" charset="0"/>
                        </a:rPr>
                        <a:t>$17,353.36</a:t>
                      </a:r>
                      <a:endParaRPr lang="es-ES" sz="3200" b="1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2406" y="428604"/>
          <a:ext cx="8915398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699"/>
                <a:gridCol w="4457699"/>
              </a:tblGrid>
              <a:tr h="371408">
                <a:tc>
                  <a:txBody>
                    <a:bodyPr/>
                    <a:lstStyle/>
                    <a:p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endParaRPr lang="es-EC" sz="2400" dirty="0" smtClean="0">
                        <a:latin typeface="Corbel" pitchFamily="34" charset="0"/>
                      </a:endParaRPr>
                    </a:p>
                    <a:p>
                      <a:r>
                        <a:rPr lang="es-EC" sz="2400" dirty="0" smtClean="0">
                          <a:latin typeface="Corbel" pitchFamily="34" charset="0"/>
                        </a:rPr>
                        <a:t>SUMATORIA</a:t>
                      </a:r>
                      <a:endParaRPr lang="es-ES" sz="24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r>
                        <a:rPr lang="es-EC" sz="2400" b="1" dirty="0" smtClean="0">
                          <a:latin typeface="Corbel" pitchFamily="34" charset="0"/>
                        </a:rPr>
                        <a:t>PRESUPUESTO </a:t>
                      </a:r>
                      <a:r>
                        <a:rPr lang="es-EC" sz="2400" b="1" dirty="0" smtClean="0">
                          <a:latin typeface="Corbel" pitchFamily="34" charset="0"/>
                        </a:rPr>
                        <a:t>2019</a:t>
                      </a:r>
                      <a:endParaRPr lang="es-ES" sz="2400" b="1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>
                          <a:latin typeface="Corbel" pitchFamily="34" charset="0"/>
                        </a:rPr>
                        <a:t>$442,427.07</a:t>
                      </a:r>
                      <a:endParaRPr lang="es-ES" sz="28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r>
                        <a:rPr lang="es-EC" sz="2400" b="1" dirty="0" smtClean="0">
                          <a:latin typeface="Corbel" pitchFamily="34" charset="0"/>
                        </a:rPr>
                        <a:t>INCREMENTO 2020</a:t>
                      </a:r>
                      <a:endParaRPr lang="es-ES" sz="2400" b="1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>
                          <a:latin typeface="Corbel" pitchFamily="34" charset="0"/>
                        </a:rPr>
                        <a:t>$17,353.36</a:t>
                      </a:r>
                      <a:endParaRPr lang="es-ES" sz="28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2400" b="1" dirty="0" smtClean="0">
                          <a:latin typeface="Corbel" pitchFamily="34" charset="0"/>
                        </a:rPr>
                        <a:t>TOTAL DEL PRESUPUESTO</a:t>
                      </a:r>
                      <a:r>
                        <a:rPr lang="es-EC" sz="2400" b="1" baseline="0" dirty="0" smtClean="0">
                          <a:latin typeface="Corbel" pitchFamily="34" charset="0"/>
                        </a:rPr>
                        <a:t> </a:t>
                      </a:r>
                      <a:r>
                        <a:rPr lang="es-EC" sz="3200" b="1" baseline="0" dirty="0" smtClean="0">
                          <a:latin typeface="Corbel" pitchFamily="34" charset="0"/>
                        </a:rPr>
                        <a:t>2020</a:t>
                      </a:r>
                      <a:endParaRPr lang="es-ES" sz="2400" b="1" dirty="0" smtClean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b="1" dirty="0" smtClean="0">
                          <a:latin typeface="Corbel" pitchFamily="34" charset="0"/>
                        </a:rPr>
                        <a:t>$459.780.43</a:t>
                      </a:r>
                      <a:endParaRPr lang="es-ES" sz="3200" b="1" dirty="0">
                        <a:latin typeface="Corbel" pitchFamily="34" charset="0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52472" y="3857629"/>
          <a:ext cx="807249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71408">
                <a:tc>
                  <a:txBody>
                    <a:bodyPr/>
                    <a:lstStyle/>
                    <a:p>
                      <a:r>
                        <a:rPr lang="es-EC" sz="2400" b="1" dirty="0" smtClean="0">
                          <a:solidFill>
                            <a:schemeClr val="tx1"/>
                          </a:solidFill>
                          <a:latin typeface="Corbel" pitchFamily="34" charset="0"/>
                        </a:rPr>
                        <a:t>PRESUPUESTO 2020</a:t>
                      </a:r>
                      <a:endParaRPr lang="es-ES" sz="2400" b="1" dirty="0">
                        <a:solidFill>
                          <a:schemeClr val="tx1"/>
                        </a:solidFill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3600" b="1" dirty="0" smtClean="0">
                          <a:solidFill>
                            <a:schemeClr val="bg1"/>
                          </a:solidFill>
                          <a:latin typeface="Corbel" pitchFamily="34" charset="0"/>
                        </a:rPr>
                        <a:t>$459.780.43</a:t>
                      </a:r>
                      <a:endParaRPr lang="es-ES" sz="3600" b="1" dirty="0" smtClean="0">
                        <a:solidFill>
                          <a:schemeClr val="bg1"/>
                        </a:solidFill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r>
                        <a:rPr lang="es-EC" sz="3200" b="1" dirty="0" smtClean="0">
                          <a:latin typeface="Corbel" pitchFamily="34" charset="0"/>
                        </a:rPr>
                        <a:t>30% </a:t>
                      </a:r>
                      <a:r>
                        <a:rPr lang="es-EC" sz="3200" b="1" dirty="0" smtClean="0">
                          <a:latin typeface="Corbel" pitchFamily="34" charset="0"/>
                        </a:rPr>
                        <a:t> </a:t>
                      </a:r>
                      <a:r>
                        <a:rPr lang="es-EC" sz="2000" dirty="0" smtClean="0">
                          <a:latin typeface="Corbel" pitchFamily="34" charset="0"/>
                        </a:rPr>
                        <a:t>GASTO </a:t>
                      </a:r>
                      <a:r>
                        <a:rPr lang="es-EC" sz="2000" dirty="0" smtClean="0">
                          <a:latin typeface="Corbel" pitchFamily="34" charset="0"/>
                        </a:rPr>
                        <a:t>CORRIENTE</a:t>
                      </a:r>
                      <a:endParaRPr lang="es-ES" sz="20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>
                          <a:latin typeface="Corbel" pitchFamily="34" charset="0"/>
                        </a:rPr>
                        <a:t>$137,937.13</a:t>
                      </a:r>
                      <a:endParaRPr lang="es-ES" sz="32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  <a:tr h="371408">
                <a:tc>
                  <a:txBody>
                    <a:bodyPr/>
                    <a:lstStyle/>
                    <a:p>
                      <a:r>
                        <a:rPr lang="es-EC" sz="2400" b="1" dirty="0" smtClean="0">
                          <a:latin typeface="Corbel" pitchFamily="34" charset="0"/>
                        </a:rPr>
                        <a:t>70% </a:t>
                      </a:r>
                      <a:r>
                        <a:rPr lang="es-EC" sz="2400" b="1" dirty="0" smtClean="0">
                          <a:latin typeface="Corbel" pitchFamily="34" charset="0"/>
                        </a:rPr>
                        <a:t> </a:t>
                      </a:r>
                      <a:r>
                        <a:rPr lang="es-EC" sz="1600" dirty="0" smtClean="0">
                          <a:latin typeface="Corbel" pitchFamily="34" charset="0"/>
                        </a:rPr>
                        <a:t>GASTO</a:t>
                      </a:r>
                      <a:r>
                        <a:rPr lang="es-EC" sz="1600" baseline="0" dirty="0" smtClean="0">
                          <a:latin typeface="Corbel" pitchFamily="34" charset="0"/>
                        </a:rPr>
                        <a:t> </a:t>
                      </a:r>
                      <a:r>
                        <a:rPr lang="es-EC" sz="1600" baseline="0" dirty="0" smtClean="0">
                          <a:latin typeface="Corbel" pitchFamily="34" charset="0"/>
                        </a:rPr>
                        <a:t>DE INVERSION</a:t>
                      </a:r>
                      <a:endParaRPr lang="es-ES" sz="16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>
                          <a:latin typeface="Corbel" pitchFamily="34" charset="0"/>
                        </a:rPr>
                        <a:t>$321,846.30</a:t>
                      </a:r>
                      <a:endParaRPr lang="es-ES" sz="3200" dirty="0">
                        <a:latin typeface="Corbel" pitchFamily="34" charset="0"/>
                      </a:endParaRPr>
                    </a:p>
                  </a:txBody>
                  <a:tcPr marL="99060" marR="99060"/>
                </a:tc>
              </a:tr>
            </a:tbl>
          </a:graphicData>
        </a:graphic>
      </p:graphicFrame>
      <p:cxnSp>
        <p:nvCxnSpPr>
          <p:cNvPr id="9" name="8 Conector recto de flecha"/>
          <p:cNvCxnSpPr/>
          <p:nvPr/>
        </p:nvCxnSpPr>
        <p:spPr>
          <a:xfrm rot="10800000" flipV="1">
            <a:off x="4452934" y="4357694"/>
            <a:ext cx="1143008" cy="42862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5400000">
            <a:off x="4595810" y="4357694"/>
            <a:ext cx="1000132" cy="100013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54176396"/>
              </p:ext>
            </p:extLst>
          </p:nvPr>
        </p:nvGraphicFramePr>
        <p:xfrm>
          <a:off x="296936" y="928670"/>
          <a:ext cx="9228096" cy="5853852"/>
        </p:xfrm>
        <a:graphic>
          <a:graphicData uri="http://schemas.openxmlformats.org/drawingml/2006/table">
            <a:tbl>
              <a:tblPr/>
              <a:tblGrid>
                <a:gridCol w="4009621"/>
                <a:gridCol w="3500462"/>
                <a:gridCol w="1718013"/>
              </a:tblGrid>
              <a:tr h="367812"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3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3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</a:t>
                      </a: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2020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561406">
                <a:tc>
                  <a:txBody>
                    <a:bodyPr/>
                    <a:lstStyle/>
                    <a:p>
                      <a:pPr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s-EC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Reforestación urbana y vial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0" algn="l">
                        <a:lnSpc>
                          <a:spcPct val="103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es-ES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(2019) Sembrado</a:t>
                      </a:r>
                      <a:r>
                        <a:rPr lang="es-ES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125 Arboles frutales y de oxigenación en los Barrios El Paraíso, Nicolás </a:t>
                      </a:r>
                      <a:r>
                        <a:rPr lang="es-ES" sz="12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Lapentti</a:t>
                      </a:r>
                      <a:r>
                        <a:rPr lang="es-ES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, 6 de Junio, </a:t>
                      </a:r>
                      <a:endParaRPr lang="es-ES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3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es-EC" sz="2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</a:t>
                      </a:r>
                      <a:r>
                        <a:rPr lang="es-EC" sz="2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1.000,00</a:t>
                      </a:r>
                      <a:endParaRPr lang="es-ES" sz="2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81657">
                <a:tc>
                  <a:txBody>
                    <a:bodyPr/>
                    <a:lstStyle/>
                    <a:p>
                      <a:pPr marL="90488" indent="0" algn="just">
                        <a:lnSpc>
                          <a:spcPct val="103000"/>
                        </a:lnSpc>
                        <a:spcBef>
                          <a:spcPts val="49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vigilancia y patrullaje en la playa La Diablica y Mar Bravo para reducir la extracción ilegal de arena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657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de aprovechamiento de agua disponible en la represa </a:t>
                      </a:r>
                      <a:r>
                        <a:rPr lang="es-EC" sz="1400" b="1" spc="-1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Velasco</a:t>
                      </a:r>
                      <a:r>
                        <a:rPr lang="es-EC" sz="1400" b="1" spc="1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Ibarra con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fines agrícolas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Espera de Registro Oficial de CONALI 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para coordinar con Municipio para emprender proyectos</a:t>
                      </a:r>
                      <a:endParaRPr lang="es-EC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625">
                <a:tc>
                  <a:txBody>
                    <a:bodyPr/>
                    <a:lstStyle/>
                    <a:p>
                      <a:pPr marL="90488" indent="0" algn="just">
                        <a:lnSpc>
                          <a:spcPct val="103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en huertos familiares, sostenible con énfasis en buenas prácticas ambientales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Coordinación con Prefectura para dictado de talleres para implementar huertos familiares y dotación de semillas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a las familias </a:t>
                      </a:r>
                      <a:r>
                        <a:rPr lang="es-EC" sz="12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tamayenses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  <a:endParaRPr lang="es-EC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944">
                <a:tc>
                  <a:txBody>
                    <a:bodyPr/>
                    <a:lstStyle/>
                    <a:p>
                      <a:pPr marL="90488" indent="0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649605" algn="l"/>
                          <a:tab pos="863600" algn="l"/>
                          <a:tab pos="1447800" algn="l"/>
                          <a:tab pos="1755140" algn="l"/>
                          <a:tab pos="2473960" algn="l"/>
                        </a:tabLs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Estudio	y	diseño	de	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</a:t>
                      </a:r>
                      <a:r>
                        <a:rPr lang="es-EC" sz="14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</a:t>
                      </a:r>
                      <a:r>
                        <a:rPr lang="es-ES" sz="14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avistamiento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aves en el sector de </a:t>
                      </a:r>
                      <a:r>
                        <a:rPr lang="es-EC" sz="1400" b="1" spc="-3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laguna de</a:t>
                      </a:r>
                      <a:r>
                        <a:rPr lang="es-EC" sz="1400" b="1" spc="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20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promueve actividades para diseñar y convertir las lagunas de </a:t>
                      </a:r>
                      <a:r>
                        <a:rPr lang="es-EC" sz="12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en un lugar turístico de afluencia de personas. </a:t>
                      </a:r>
                      <a:endParaRPr lang="es-EC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625">
                <a:tc>
                  <a:txBody>
                    <a:bodyPr/>
                    <a:lstStyle/>
                    <a:p>
                      <a:pPr marL="90488" marR="83185" indent="0">
                        <a:lnSpc>
                          <a:spcPct val="103000"/>
                        </a:lnSpc>
                        <a:spcBef>
                          <a:spcPts val="60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de avistamiento de aves en el sector de la laguna de</a:t>
                      </a:r>
                      <a:r>
                        <a:rPr lang="es-EC" sz="1400" b="1" spc="-4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Acercamiento con Empresa Aves y Conservación en proyectos micro de conservación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del área protegida piscinas </a:t>
                      </a:r>
                      <a:r>
                        <a:rPr lang="es-EC" sz="12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  <a:endParaRPr lang="es-EC" sz="120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19">
                <a:tc>
                  <a:txBody>
                    <a:bodyPr/>
                    <a:lstStyle/>
                    <a:p>
                      <a:pPr marL="90488" indent="0">
                        <a:spcBef>
                          <a:spcPts val="56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Contribución al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mantenimiento</a:t>
                      </a:r>
                      <a:r>
                        <a:rPr lang="es-ES" sz="14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adecuado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las playas parroquiales.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 indent="0">
                        <a:spcAft>
                          <a:spcPts val="0"/>
                        </a:spcAft>
                      </a:pP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Coordinación con Ministerio de Ambiente </a:t>
                      </a: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Y Municipio para </a:t>
                      </a: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realizar la Limpieza de Playas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Costa de Oro.</a:t>
                      </a:r>
                      <a:endParaRPr lang="es-EC" sz="12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602">
                <a:tc>
                  <a:txBody>
                    <a:bodyPr/>
                    <a:lstStyle/>
                    <a:p>
                      <a:pPr marL="90488" marR="83185" indent="0">
                        <a:lnSpc>
                          <a:spcPts val="14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Campañas anuales para el manejo y reciclaje de residuos sólidos orgánicos e inorgánicos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906">
                <a:tc>
                  <a:txBody>
                    <a:bodyPr/>
                    <a:lstStyle/>
                    <a:p>
                      <a:pPr marL="4445" algn="ctr">
                        <a:spcBef>
                          <a:spcPts val="405"/>
                        </a:spcBef>
                        <a:spcAft>
                          <a:spcPts val="0"/>
                        </a:spcAft>
                      </a:pPr>
                      <a:r>
                        <a:rPr lang="es-EC" sz="1800" b="1" dirty="0">
                          <a:latin typeface="Corbel" pitchFamily="34" charset="0"/>
                          <a:ea typeface="Arial"/>
                          <a:cs typeface="Times New Roman"/>
                        </a:rPr>
                        <a:t>TOTAL</a:t>
                      </a:r>
                      <a:endParaRPr lang="es-ES" sz="1800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spcBef>
                          <a:spcPts val="405"/>
                        </a:spcBef>
                        <a:spcAft>
                          <a:spcPts val="0"/>
                        </a:spcAft>
                      </a:pPr>
                      <a:endParaRPr lang="es-ES" sz="1300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" algn="ctr">
                        <a:spcBef>
                          <a:spcPts val="405"/>
                        </a:spcBef>
                        <a:spcAft>
                          <a:spcPts val="0"/>
                        </a:spcAft>
                      </a:pPr>
                      <a:r>
                        <a:rPr lang="es-EC" sz="2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$1.000,00</a:t>
                      </a:r>
                      <a:endParaRPr lang="es-ES" sz="2400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756038" y="-71462"/>
            <a:ext cx="3840036" cy="1066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912574" algn="l"/>
                <a:tab pos="1848546" algn="l"/>
                <a:tab pos="2269733" algn="l"/>
                <a:tab pos="3065310" algn="l"/>
                <a:tab pos="3344431" algn="l"/>
                <a:tab pos="4198506" algn="l"/>
              </a:tabLst>
            </a:pPr>
            <a:r>
              <a:rPr lang="es-EC" sz="2100" dirty="0" smtClean="0">
                <a:solidFill>
                  <a:srgbClr val="C00000"/>
                </a:solidFill>
                <a:latin typeface="Trebuchet MS" pitchFamily="34" charset="0"/>
                <a:ea typeface="Arial" pitchFamily="34" charset="0"/>
                <a:cs typeface="Arial" pitchFamily="34" charset="0"/>
              </a:rPr>
              <a:t>Matriz de Proyectos Propuesto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912574" algn="l"/>
                <a:tab pos="1848546" algn="l"/>
                <a:tab pos="2269733" algn="l"/>
                <a:tab pos="3065310" algn="l"/>
                <a:tab pos="3344431" algn="l"/>
                <a:tab pos="4198506" algn="l"/>
              </a:tabLst>
            </a:pPr>
            <a:r>
              <a:rPr lang="es-EC" sz="2100" dirty="0" smtClean="0">
                <a:latin typeface="Trebuchet MS" pitchFamily="34" charset="0"/>
                <a:ea typeface="Arial" pitchFamily="34" charset="0"/>
                <a:cs typeface="Arial" pitchFamily="34" charset="0"/>
              </a:rPr>
              <a:t>POA 2020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912574" algn="l"/>
                <a:tab pos="1848546" algn="l"/>
                <a:tab pos="2269733" algn="l"/>
                <a:tab pos="3065310" algn="l"/>
                <a:tab pos="3344431" algn="l"/>
                <a:tab pos="4198506" algn="l"/>
              </a:tabLst>
            </a:pPr>
            <a:r>
              <a:rPr lang="es-EC" sz="2100" u="sng" dirty="0" smtClean="0">
                <a:solidFill>
                  <a:srgbClr val="FF0000"/>
                </a:solidFill>
                <a:latin typeface="Trebuchet MS" pitchFamily="34" charset="0"/>
                <a:ea typeface="Arial" pitchFamily="34" charset="0"/>
                <a:cs typeface="Arial" pitchFamily="34" charset="0"/>
              </a:rPr>
              <a:t>SISTEMA BIOFISICO</a:t>
            </a:r>
            <a:endParaRPr lang="es-EC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59228621"/>
              </p:ext>
            </p:extLst>
          </p:nvPr>
        </p:nvGraphicFramePr>
        <p:xfrm>
          <a:off x="232140" y="453200"/>
          <a:ext cx="9209550" cy="6086250"/>
        </p:xfrm>
        <a:graphic>
          <a:graphicData uri="http://schemas.openxmlformats.org/drawingml/2006/table">
            <a:tbl>
              <a:tblPr/>
              <a:tblGrid>
                <a:gridCol w="2786083"/>
                <a:gridCol w="4792297"/>
                <a:gridCol w="1631170"/>
              </a:tblGrid>
              <a:tr h="504233"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3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3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</a:t>
                      </a:r>
                      <a:r>
                        <a:rPr lang="es-EC" sz="13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2020</a:t>
                      </a:r>
                      <a:endParaRPr lang="es-ES" sz="13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1114245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para el fortalecimiento técnico de los procesos artesanales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 industriales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la sal.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3005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89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en procesos artesanales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6838" indent="0" algn="just">
                        <a:spcBef>
                          <a:spcPts val="890"/>
                        </a:spcBef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realizaron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capacitaciones de Soldadura, Diseño de Modas (costura). Duración 6 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semanas.</a:t>
                      </a:r>
                    </a:p>
                    <a:p>
                      <a:pPr marL="96838" indent="0" algn="just">
                        <a:spcBef>
                          <a:spcPts val="890"/>
                        </a:spcBef>
                        <a:spcAft>
                          <a:spcPts val="0"/>
                        </a:spcAft>
                      </a:pP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Por medio de gestión se dictaron capacitaciones en Pintura, Albañilería, Empaste y </a:t>
                      </a:r>
                      <a:r>
                        <a:rPr lang="es-ES" sz="16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Evanistería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, Maquillaje, Uñas </a:t>
                      </a:r>
                      <a:r>
                        <a:rPr lang="es-ES" sz="16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Acrilicas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, Panadería, </a:t>
                      </a: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46380" algn="ctr"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$ 5.000,00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252491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para la innovación, la tecnología y el marketing publicitario,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diseño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gráfico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la Municipalidad </a:t>
                      </a: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</a:t>
                      </a: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realizó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capacitaciones de Manejo de Redes y Marketing</a:t>
                      </a:r>
                    </a:p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 la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Infocentro mediante convenio con MINTEL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brindó capacitación de Redes sociales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creación de página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web, publicidad para emprendedores.</a:t>
                      </a: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90488" indent="0">
                        <a:lnSpc>
                          <a:spcPts val="168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en gastronomía para la reactivación económica de la parroquia.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24638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está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realizando capacitación de gastronomía. Duración 6 semanas.</a:t>
                      </a:r>
                      <a:endParaRPr lang="es-ES" sz="160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R="246380" algn="r">
                        <a:spcAft>
                          <a:spcPts val="0"/>
                        </a:spcAft>
                      </a:pP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46380" algn="ctr"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</a:t>
                      </a: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2.000,00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00996"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Promoción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turística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marR="269875" indent="0" algn="l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Ejecución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la Feria Gastronómica realizada en septiembre</a:t>
                      </a: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269875" algn="ctr"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</a:t>
                      </a: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1.000,00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69399"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6350"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TOTAL</a:t>
                      </a: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47015" algn="r">
                        <a:spcBef>
                          <a:spcPts val="1265"/>
                        </a:spcBef>
                        <a:spcAft>
                          <a:spcPts val="0"/>
                        </a:spcAft>
                      </a:pP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47015" algn="ctr">
                        <a:spcBef>
                          <a:spcPts val="1265"/>
                        </a:spcBef>
                        <a:spcAft>
                          <a:spcPts val="0"/>
                        </a:spcAft>
                      </a:pP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.8.000,00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779963" y="71416"/>
            <a:ext cx="6346076" cy="77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C" dirty="0" smtClean="0">
                <a:solidFill>
                  <a:srgbClr val="FF0000"/>
                </a:solidFill>
                <a:latin typeface="Corbel" pitchFamily="34" charset="0"/>
                <a:cs typeface="Arial" pitchFamily="34" charset="0"/>
              </a:rPr>
              <a:t>SISTEMA </a:t>
            </a:r>
            <a:r>
              <a:rPr lang="es-EC" dirty="0">
                <a:solidFill>
                  <a:srgbClr val="FF0000"/>
                </a:solidFill>
                <a:latin typeface="Corbel" pitchFamily="34" charset="0"/>
                <a:cs typeface="Arial" pitchFamily="34" charset="0"/>
              </a:rPr>
              <a:t>ECONOMICO PRODUCTIVO</a:t>
            </a:r>
            <a:endParaRPr lang="es-EC" sz="1000" dirty="0">
              <a:latin typeface="Corbe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600" dirty="0" smtClean="0">
              <a:latin typeface="Corbel" pitchFamily="34" charset="0"/>
              <a:cs typeface="Arial" pitchFamily="34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46308672"/>
              </p:ext>
            </p:extLst>
          </p:nvPr>
        </p:nvGraphicFramePr>
        <p:xfrm>
          <a:off x="386922" y="571482"/>
          <a:ext cx="9132159" cy="6152236"/>
        </p:xfrm>
        <a:graphic>
          <a:graphicData uri="http://schemas.openxmlformats.org/drawingml/2006/table">
            <a:tbl>
              <a:tblPr/>
              <a:tblGrid>
                <a:gridCol w="3250429"/>
                <a:gridCol w="4173169"/>
                <a:gridCol w="1708561"/>
              </a:tblGrid>
              <a:tr h="571502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6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738078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gestión pro mejoras en los servicios de salud para aumentar la cobertura y calidad de los mismos.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Reuniones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los representantes de la Dirección Distrital para mejorar la atención en el Centro de Salud JLT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3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ejecución de campañas de prevención en sexualidad, alcoholismo y drogas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Talleres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junto con el Hospital Venus de Valdivia a adolescentes con problemas de consumos de sustancias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Charlas  compromiso de asamblea de seguridad distrito de educación</a:t>
                      </a: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Gestión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Plan Internacional para talleres de Vulneración de Derechos.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078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desarrollo de actividades culturales y deportivo en la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parroquia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S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Ejecución de los</a:t>
                      </a:r>
                      <a:r>
                        <a:rPr lang="es-ES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Festivales culturales, deportivas, sociales, y solemnes en Fiestas de </a:t>
                      </a:r>
                      <a:r>
                        <a:rPr lang="es-ES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Parroquialización</a:t>
                      </a:r>
                      <a:endParaRPr lang="es-ES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46990" algn="ctr">
                        <a:spcAft>
                          <a:spcPts val="0"/>
                        </a:spcAft>
                      </a:pPr>
                      <a:r>
                        <a:rPr lang="es-EC" sz="240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</a:t>
                      </a:r>
                      <a:r>
                        <a:rPr lang="es-EC" sz="24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4.000,00</a:t>
                      </a:r>
                      <a:endParaRPr lang="es-ES" sz="24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38078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seguridad ciudadana, en articulación con la seguridad integral del estado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Reuniones de trabajo para la </a:t>
                      </a: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conformación </a:t>
                      </a: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del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Comité Parroquial de  Emergencias y Asambleas de Seguridad Ciudadana, 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7442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gestión pro mejoras en los servicios de educación para aumentar la cobertura y calidad de los mismos.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Reuniones </a:t>
                      </a: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 la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Dirección Distrital de Educación y Gestión con Municipio de Salinas para la intervención en mejora de Infraestructura en Instituciones Educativas </a:t>
                      </a:r>
                      <a:endParaRPr lang="es-EC" sz="1300" baseline="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Campañas escolares de seguridad, compromiso adquirido por MINEDUC en asambleas ciudadanas 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TOTAL</a:t>
                      </a:r>
                      <a:endParaRPr lang="es-ES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C" sz="24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</a:t>
                      </a:r>
                      <a:r>
                        <a:rPr lang="es-EC" sz="2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4.000,00</a:t>
                      </a:r>
                      <a:endParaRPr lang="es-ES" sz="2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547789" y="142853"/>
            <a:ext cx="6346041" cy="71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indent="160452" algn="ctr" fontAlgn="base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Corbel" pitchFamily="34" charset="0"/>
                <a:ea typeface="Arial" pitchFamily="34" charset="0"/>
                <a:cs typeface="Arial" pitchFamily="34" charset="0"/>
              </a:rPr>
              <a:t>SISTEMA SOCIO CULTURAL</a:t>
            </a:r>
            <a:endParaRPr lang="es-ES" sz="600" dirty="0" smtClean="0">
              <a:latin typeface="Corbel" pitchFamily="34" charset="0"/>
              <a:cs typeface="Arial" pitchFamily="34" charset="0"/>
            </a:endParaRPr>
          </a:p>
          <a:p>
            <a:pPr indent="160452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17998997"/>
              </p:ext>
            </p:extLst>
          </p:nvPr>
        </p:nvGraphicFramePr>
        <p:xfrm>
          <a:off x="309531" y="692490"/>
          <a:ext cx="9364333" cy="5951220"/>
        </p:xfrm>
        <a:graphic>
          <a:graphicData uri="http://schemas.openxmlformats.org/drawingml/2006/table">
            <a:tbl>
              <a:tblPr/>
              <a:tblGrid>
                <a:gridCol w="3250429"/>
                <a:gridCol w="4643471"/>
                <a:gridCol w="1470433"/>
              </a:tblGrid>
              <a:tr h="561888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1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777441">
                <a:tc>
                  <a:txBody>
                    <a:bodyPr/>
                    <a:lstStyle/>
                    <a:p>
                      <a:pPr marL="90488" marR="29210" indent="0">
                        <a:lnSpc>
                          <a:spcPct val="103000"/>
                        </a:lnSpc>
                        <a:spcBef>
                          <a:spcPts val="86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Programa para gestionar las campañas de alfabetización dirigida a jóvenes y adultos.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Coordinación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</a:t>
                      </a:r>
                      <a:r>
                        <a:rPr lang="es-EC" sz="16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Mineduc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para la ejecución del Programa Todos ABC, </a:t>
                      </a:r>
                      <a:r>
                        <a:rPr lang="es-EC" sz="16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alfabetizacion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a adultos mayores en escuela Primero de Mayo</a:t>
                      </a: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957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86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Proyecto para gestionar el mejoramiento albarrada, brindar seguimiento a la ejecución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Junto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Ministerio de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Cultura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emprendió proyecto de concientización para recuperación de las Albarradas </a:t>
                      </a: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873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86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Proyecto de gestión para brindar accesibilidad a personas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con discapacidad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en las unidades educativas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Coordinación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</a:t>
                      </a:r>
                      <a:r>
                        <a:rPr lang="es-EC" sz="16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Mineduc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para la ejecución del Programa Todos ABC, para la inserción educativa en instituciones de educación especial.</a:t>
                      </a: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189">
                <a:tc>
                  <a:txBody>
                    <a:bodyPr/>
                    <a:lstStyle/>
                    <a:p>
                      <a:pPr marL="90488" indent="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Promoción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, coordinación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y</a:t>
                      </a:r>
                      <a:r>
                        <a:rPr lang="es-EC" sz="1600" b="1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fortalecimiento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de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capacidad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para</a:t>
                      </a:r>
                      <a:r>
                        <a:rPr lang="es-EC" sz="1600" b="1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reducir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la desnutrición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Junto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 Ministerio de Salud se realiza campañas para la evaluación del estado de salud y nutricional dos veces al año (plan piloto </a:t>
                      </a:r>
                      <a:r>
                        <a:rPr lang="es-EC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proyectos sociales del GAD)</a:t>
                      </a: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1073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Atención para grupos prioritarios( Niños,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Adultos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Mayores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Personas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con Discapacidad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)</a:t>
                      </a:r>
                    </a:p>
                    <a:p>
                      <a:pPr marL="90488" indent="0">
                        <a:lnSpc>
                          <a:spcPct val="103000"/>
                        </a:lnSpc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Mediante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convenio con MIES se invierte en los proyectos atendiendo a niños de 1 a 3 años, adultos mayores y personas con </a:t>
                      </a: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Discapacidad</a:t>
                      </a: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S" sz="16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Propuesta de aumento de cobertura para el 2020, propuesta de convenio con Plan Internacional</a:t>
                      </a: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</a:t>
                      </a: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65,777.60</a:t>
                      </a:r>
                    </a:p>
                    <a:p>
                      <a:pPr marL="251460">
                        <a:spcAft>
                          <a:spcPts val="0"/>
                        </a:spcAft>
                      </a:pPr>
                      <a:endParaRPr lang="es-EC" sz="160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251460">
                        <a:spcAft>
                          <a:spcPts val="0"/>
                        </a:spcAft>
                      </a:pPr>
                      <a:endParaRPr lang="es-EC" sz="160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2514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600" dirty="0" smtClean="0">
                          <a:latin typeface="Corbel" pitchFamily="34" charset="0"/>
                          <a:ea typeface="Arial"/>
                          <a:cs typeface="Times New Roman"/>
                          <a:hlinkClick r:id="rId2" action="ppaction://hlinkpres?slideindex=1&amp;slidetitle="/>
                        </a:rPr>
                        <a:t>Detalle</a:t>
                      </a:r>
                      <a:endParaRPr lang="es-ES" sz="16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39799">
                <a:tc>
                  <a:txBody>
                    <a:bodyPr/>
                    <a:lstStyle/>
                    <a:p>
                      <a:pPr marL="4445">
                        <a:spcBef>
                          <a:spcPts val="945"/>
                        </a:spcBef>
                        <a:spcAft>
                          <a:spcPts val="0"/>
                        </a:spcAft>
                      </a:pPr>
                      <a:r>
                        <a:rPr lang="es-EC" sz="1600" dirty="0">
                          <a:latin typeface="Corbel" pitchFamily="34" charset="0"/>
                          <a:ea typeface="Arial"/>
                          <a:cs typeface="Times New Roman"/>
                        </a:rPr>
                        <a:t>TOTAL</a:t>
                      </a:r>
                      <a:endParaRPr lang="es-ES" sz="1600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600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600" dirty="0">
                          <a:latin typeface="Corbel" pitchFamily="34" charset="0"/>
                          <a:ea typeface="Arial"/>
                          <a:cs typeface="Times New Roman"/>
                        </a:rPr>
                        <a:t>   </a:t>
                      </a:r>
                      <a:r>
                        <a:rPr lang="es-EC" sz="2000" b="1" dirty="0">
                          <a:latin typeface="Corbel" pitchFamily="34" charset="0"/>
                          <a:ea typeface="Arial"/>
                          <a:cs typeface="Times New Roman"/>
                        </a:rPr>
                        <a:t> $69,777.60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012136" y="142853"/>
            <a:ext cx="6423432" cy="94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indent="190537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500" u="sng" dirty="0" smtClean="0">
                <a:solidFill>
                  <a:srgbClr val="FF0000"/>
                </a:solidFill>
                <a:latin typeface="Trebuchet MS" pitchFamily="34" charset="0"/>
                <a:ea typeface="Arial" pitchFamily="34" charset="0"/>
                <a:cs typeface="Arial" pitchFamily="34" charset="0"/>
              </a:rPr>
              <a:t>SISTEMA SOCIO CULTURAL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 indent="190537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73063911"/>
              </p:ext>
            </p:extLst>
          </p:nvPr>
        </p:nvGraphicFramePr>
        <p:xfrm>
          <a:off x="238092" y="1000108"/>
          <a:ext cx="9209547" cy="5594972"/>
        </p:xfrm>
        <a:graphic>
          <a:graphicData uri="http://schemas.openxmlformats.org/drawingml/2006/table">
            <a:tbl>
              <a:tblPr/>
              <a:tblGrid>
                <a:gridCol w="3018255"/>
                <a:gridCol w="3500913"/>
                <a:gridCol w="2690379"/>
              </a:tblGrid>
              <a:tr h="500423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1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red móvil de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cuarta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generación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4G/LTE.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CNT implanta la RED Fibra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Óptica en el 40% de la parroquia y en el 60% hay red 4G, mejorando la velocidad del internet en los hogares y negocios.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Semaforización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Inteligente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Implementación de Semáforos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en el Centro de la Población.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801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plan RENOVA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Impulsado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por CNEL, para que los hogares de la parroquia posean Cocina de Inducción. En la actualidad el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50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% de los hogares cuentan con una cocina de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inducción, pero solo el 20% hace uso diario.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2680"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Programas de cooperación para disminuir brecha digital en la parroquia.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Desarrollo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capacitaciones en diversos temas de Tecnología, Información y Comunicación dictados en el Infocentro. (14.000 beneficiarios)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728"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STE Cambio de Sistemas de Medición de 120 V a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220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V en Santa Elena Rural CAF.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CNEL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ha implementado en el 98% de la parroquia el Sistema de Medición 220 V, 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244310" y="408839"/>
            <a:ext cx="5726946" cy="111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213870" rIns="96271" bIns="187135" numCol="1" anchor="ctr" anchorCtr="0" compatLnSpc="1">
            <a:prstTxWarp prst="textNoShape">
              <a:avLst/>
            </a:prstTxWarp>
            <a:spAutoFit/>
          </a:bodyPr>
          <a:lstStyle/>
          <a:p>
            <a:pPr indent="401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1700" u="sng" dirty="0" smtClean="0">
                <a:solidFill>
                  <a:srgbClr val="FF0000"/>
                </a:solidFill>
                <a:latin typeface="Corbel" pitchFamily="34" charset="0"/>
                <a:ea typeface="Arial" pitchFamily="34" charset="0"/>
                <a:cs typeface="Arial" pitchFamily="34" charset="0"/>
              </a:rPr>
              <a:t>SISTEMA MOVILIDAD, ENERGIA Y CONECTIVIDAD</a:t>
            </a:r>
            <a:endParaRPr lang="es-ES" sz="600" dirty="0" smtClean="0">
              <a:latin typeface="Corbel" pitchFamily="34" charset="0"/>
              <a:cs typeface="Arial" pitchFamily="34" charset="0"/>
            </a:endParaRPr>
          </a:p>
          <a:p>
            <a:pPr indent="401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1000" dirty="0" smtClean="0">
                <a:latin typeface="Corbel" pitchFamily="34" charset="0"/>
                <a:ea typeface="Arial" pitchFamily="34" charset="0"/>
                <a:cs typeface="Times New Roman" pitchFamily="18" charset="0"/>
              </a:rPr>
              <a:t/>
            </a:r>
            <a:br>
              <a:rPr lang="es-EC" sz="1000" dirty="0" smtClean="0">
                <a:latin typeface="Corbel" pitchFamily="34" charset="0"/>
                <a:ea typeface="Arial" pitchFamily="34" charset="0"/>
                <a:cs typeface="Times New Roman" pitchFamily="18" charset="0"/>
              </a:rPr>
            </a:br>
            <a:endParaRPr lang="es-EC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13199619"/>
              </p:ext>
            </p:extLst>
          </p:nvPr>
        </p:nvGraphicFramePr>
        <p:xfrm>
          <a:off x="541704" y="1428736"/>
          <a:ext cx="8745202" cy="4857782"/>
        </p:xfrm>
        <a:graphic>
          <a:graphicData uri="http://schemas.openxmlformats.org/drawingml/2006/table">
            <a:tbl>
              <a:tblPr/>
              <a:tblGrid>
                <a:gridCol w="3405212"/>
                <a:gridCol w="3327820"/>
                <a:gridCol w="2012170"/>
              </a:tblGrid>
              <a:tr h="548854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1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1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100" b="1" dirty="0" smtClean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1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1182200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27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Gestionar el desarrollo de Zona </a:t>
                      </a:r>
                      <a:r>
                        <a:rPr lang="es-EC" sz="1600" b="1" dirty="0" err="1">
                          <a:latin typeface="Arial" pitchFamily="34" charset="0"/>
                          <a:ea typeface="Arial"/>
                          <a:cs typeface="Arial" pitchFamily="34" charset="0"/>
                        </a:rPr>
                        <a:t>Wifi</a:t>
                      </a: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 en los parques de la parroquia</a:t>
                      </a:r>
                      <a:endParaRPr lang="es-ES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Plan</a:t>
                      </a:r>
                      <a:r>
                        <a:rPr lang="es-EC" sz="1300" baseline="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 Piloto impulsado por CNT en el Parque Vicente Rocafuerte, actualmente no hay en ningún sector publico</a:t>
                      </a: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80160">
                <a:tc>
                  <a:txBody>
                    <a:bodyPr/>
                    <a:lstStyle/>
                    <a:p>
                      <a:pPr marL="1270">
                        <a:lnSpc>
                          <a:spcPct val="103000"/>
                        </a:lnSpc>
                        <a:spcBef>
                          <a:spcPts val="71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Programa de gestión y mejora de distribución y servicio de energía eléctrica y alumbrado público</a:t>
                      </a:r>
                      <a:endParaRPr lang="es-ES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30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Gestión</a:t>
                      </a:r>
                      <a:r>
                        <a:rPr lang="es-EC" sz="1300" baseline="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 para la ejecución del Proyecto Ilumina tu Barrio, (Barrios 9 de Octubre, Vinicio Yagual I, Brisas del Mar, 6 de Junio, 24 de Septiembre)</a:t>
                      </a:r>
                      <a:endParaRPr lang="es-EC" sz="1300" dirty="0" smtClean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3910">
                <a:tc>
                  <a:txBody>
                    <a:bodyPr/>
                    <a:lstStyle/>
                    <a:p>
                      <a:pPr marL="1270">
                        <a:lnSpc>
                          <a:spcPct val="10300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Gestionar Proyecto de mejoramiento vial tanto internas como externas con mayor</a:t>
                      </a:r>
                      <a:endParaRPr lang="es-ES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270">
                        <a:lnSpc>
                          <a:spcPts val="136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afectación</a:t>
                      </a:r>
                      <a:endParaRPr lang="es-ES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Gestión</a:t>
                      </a:r>
                      <a:r>
                        <a:rPr lang="es-EC" sz="1300" baseline="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 con Prefectura y municipio para el lastrado y asfaltado de calles y avenidas. Hay un 60% de calles asfaltadas y un 20 lastradas.</a:t>
                      </a: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26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27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Nomenclatura de calles de la parroquia</a:t>
                      </a:r>
                      <a:endParaRPr lang="es-ES" sz="1600" b="1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3175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Proyecto</a:t>
                      </a:r>
                      <a:r>
                        <a:rPr lang="es-EC" sz="1300" baseline="0" dirty="0" smtClean="0">
                          <a:latin typeface="Arial" pitchFamily="34" charset="0"/>
                          <a:ea typeface="Arial"/>
                          <a:cs typeface="Arial" pitchFamily="34" charset="0"/>
                        </a:rPr>
                        <a:t> presentado al Municipio, desde el 2012 que esta en análisis para elevar a Ordenanza.</a:t>
                      </a: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53873" y="634166"/>
            <a:ext cx="5339957" cy="651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1700" u="sng" dirty="0" smtClean="0">
                <a:solidFill>
                  <a:srgbClr val="FF0000"/>
                </a:solidFill>
                <a:latin typeface="Corbel" pitchFamily="34" charset="0"/>
                <a:ea typeface="Arial" pitchFamily="34" charset="0"/>
                <a:cs typeface="Arial" pitchFamily="34" charset="0"/>
              </a:rPr>
              <a:t>SISTEMA MOVILIDAD, ENERGIA Y CONECTIVIDAD</a:t>
            </a:r>
            <a:endParaRPr lang="es-ES" sz="700" dirty="0" smtClean="0">
              <a:latin typeface="Corbe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97812138"/>
              </p:ext>
            </p:extLst>
          </p:nvPr>
        </p:nvGraphicFramePr>
        <p:xfrm>
          <a:off x="238093" y="426563"/>
          <a:ext cx="9358378" cy="6407791"/>
        </p:xfrm>
        <a:graphic>
          <a:graphicData uri="http://schemas.openxmlformats.org/drawingml/2006/table">
            <a:tbl>
              <a:tblPr/>
              <a:tblGrid>
                <a:gridCol w="3786213"/>
                <a:gridCol w="4143404"/>
                <a:gridCol w="1428761"/>
              </a:tblGrid>
              <a:tr h="521140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8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8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1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626273">
                <a:tc>
                  <a:txBody>
                    <a:bodyPr/>
                    <a:lstStyle/>
                    <a:p>
                      <a:pPr marL="90488" marR="21590" indent="0">
                        <a:lnSpc>
                          <a:spcPct val="103000"/>
                        </a:lnSpc>
                        <a:spcBef>
                          <a:spcPts val="51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Gestión Programa para la implementación del alcantarillado sanitario y pluvial de la parroquia.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100" dirty="0" smtClean="0">
                          <a:latin typeface="Corbel" pitchFamily="34" charset="0"/>
                          <a:ea typeface="Arial"/>
                          <a:cs typeface="Arial"/>
                        </a:rPr>
                        <a:t>Municipio y Aguapen ejecuta Proyecto de Alcantarillado por etapas.</a:t>
                      </a:r>
                      <a:r>
                        <a:rPr lang="es-EC" sz="11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 El 60% de la población cuenta con el Sistema de </a:t>
                      </a:r>
                      <a:r>
                        <a:rPr lang="es-EC" sz="11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Alcantarillado Sanitario y el 40% de alcantarillado fluvial.</a:t>
                      </a:r>
                      <a:endParaRPr lang="es-EC" sz="11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6273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Programa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de capacitación para formas de reciclaje, manejo de desechos y educación ambiental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1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2000" b="1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6052"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marR="20637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Construcción Y mantenimiento de espacios públicos, áreas verdes, recreativos e infantiles (OBRA DE INFRAESTRUCTURA)de la parroquia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.</a:t>
                      </a:r>
                    </a:p>
                    <a:p>
                      <a:pPr marL="90488" marR="20637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endParaRPr lang="es-EC" sz="100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marR="20637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F</a:t>
                      </a:r>
                      <a:r>
                        <a:rPr lang="es-ES" sz="1600" b="1" dirty="0" err="1" smtClean="0">
                          <a:latin typeface="Corbel" pitchFamily="34" charset="0"/>
                          <a:ea typeface="Arial"/>
                          <a:cs typeface="Times New Roman"/>
                        </a:rPr>
                        <a:t>iscalización</a:t>
                      </a:r>
                      <a:r>
                        <a:rPr lang="es-ES" sz="16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de Obra</a:t>
                      </a:r>
                    </a:p>
                    <a:p>
                      <a:pPr marL="33655">
                        <a:spcAft>
                          <a:spcPts val="0"/>
                        </a:spcAft>
                      </a:pPr>
                      <a:endParaRPr lang="es-ES" sz="105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Times New Roman"/>
                        </a:rPr>
                        <a:t>Estudio de diseños para obras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S" sz="1100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indent="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Ejecución </a:t>
                      </a:r>
                      <a:r>
                        <a:rPr lang="es-ES" sz="110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de Obras de Infraestructura en áreas</a:t>
                      </a:r>
                      <a:r>
                        <a:rPr lang="es-ES" sz="1100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verdes, (Barrios, 6 de Junio, Santa Paula, Paraíso, Arena y sol, Vicente Rocafuerte, Vinicio Yagual I, </a:t>
                      </a:r>
                      <a:r>
                        <a:rPr lang="es-ES" sz="1100" baseline="0" dirty="0" err="1" smtClean="0">
                          <a:latin typeface="Corbel" pitchFamily="34" charset="0"/>
                          <a:ea typeface="Arial"/>
                          <a:cs typeface="Times New Roman"/>
                        </a:rPr>
                        <a:t>Vincio</a:t>
                      </a:r>
                      <a:r>
                        <a:rPr lang="es-ES" sz="1100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Yagual II, Nicolás </a:t>
                      </a:r>
                      <a:r>
                        <a:rPr lang="es-ES" sz="1100" baseline="0" dirty="0" err="1" smtClean="0">
                          <a:latin typeface="Corbel" pitchFamily="34" charset="0"/>
                          <a:ea typeface="Arial"/>
                          <a:cs typeface="Times New Roman"/>
                        </a:rPr>
                        <a:t>Lapentti</a:t>
                      </a:r>
                      <a:r>
                        <a:rPr lang="es-ES" sz="1100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)</a:t>
                      </a:r>
                    </a:p>
                    <a:p>
                      <a:pPr marL="127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S" sz="1100" baseline="0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indent="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ES" sz="1100" baseline="0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Mediante Procesos de Contratación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0" indent="0" algn="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s-EC" sz="200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6350" indent="0" algn="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endParaRPr lang="es-EC" sz="200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6350" indent="0" algn="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$ 70,992.97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1270" algn="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C" sz="200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1270" algn="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C" sz="90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1270" algn="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4,000.00 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es-EC" sz="1050" b="1" dirty="0" smtClean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es-EC" sz="105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1270" algn="r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es-EC" sz="2000" b="1" dirty="0">
                          <a:latin typeface="Corbel" pitchFamily="34" charset="0"/>
                          <a:ea typeface="Arial"/>
                          <a:cs typeface="Times New Roman"/>
                        </a:rPr>
                        <a:t>    $ 4.000.00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28938"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Programa para gestionar la mejora del proceso de potabilización adecuado del agua que se provee a la parroquia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 algn="l">
                        <a:spcAft>
                          <a:spcPts val="0"/>
                        </a:spcAft>
                      </a:pPr>
                      <a:r>
                        <a:rPr lang="es-EC" sz="1200" dirty="0" smtClean="0">
                          <a:latin typeface="Corbel" pitchFamily="34" charset="0"/>
                          <a:ea typeface="Arial"/>
                          <a:cs typeface="Arial"/>
                        </a:rPr>
                        <a:t>Gestión</a:t>
                      </a:r>
                      <a:r>
                        <a:rPr lang="es-EC" sz="12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 en Aguapen junto con Municipio para que sectores consideradas asentamientos tengan el servicio de agua potable</a:t>
                      </a:r>
                      <a:endParaRPr lang="es-EC" sz="12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2000" b="1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1547">
                <a:tc>
                  <a:txBody>
                    <a:bodyPr/>
                    <a:lstStyle/>
                    <a:p>
                      <a:pPr marL="90488" marR="58420" indent="0" algn="just">
                        <a:lnSpc>
                          <a:spcPct val="103000"/>
                        </a:lnSpc>
                        <a:spcBef>
                          <a:spcPts val="395"/>
                        </a:spcBef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Programa de gestión para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mejorar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servicio de recolección de desechos.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100" dirty="0" smtClean="0">
                          <a:latin typeface="Corbel" pitchFamily="34" charset="0"/>
                          <a:ea typeface="Arial"/>
                          <a:cs typeface="Arial"/>
                        </a:rPr>
                        <a:t>Constantes</a:t>
                      </a:r>
                      <a:r>
                        <a:rPr lang="es-EC" sz="11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 reuniones de trabajo con la Municipalidad para mejorar el servicio de recolección de desechos.</a:t>
                      </a:r>
                      <a:endParaRPr lang="es-EC" sz="11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2000" b="1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6273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Proyecto de inversión para el mantenimiento y adecuación </a:t>
                      </a: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de espacios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públicos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100" dirty="0" smtClean="0">
                          <a:latin typeface="Corbel" pitchFamily="34" charset="0"/>
                          <a:ea typeface="Arial"/>
                          <a:cs typeface="Arial"/>
                        </a:rPr>
                        <a:t>Mejoramientos</a:t>
                      </a:r>
                      <a:r>
                        <a:rPr lang="es-EC" sz="11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 en Fachada, Instalaciones Eléctricas y sistemas de bombeo en obras de administración directa</a:t>
                      </a:r>
                      <a:endParaRPr lang="es-EC" sz="11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Times New Roman"/>
                        </a:rPr>
                        <a:t> $4.000.00</a:t>
                      </a:r>
                      <a:endParaRPr lang="es-EC" sz="2000" b="1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0180"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s-EC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  <a:p>
                      <a:pPr marL="90488" marR="111760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Gestión</a:t>
                      </a:r>
                      <a:r>
                        <a:rPr lang="es-EC" sz="1400" b="1" spc="-125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de</a:t>
                      </a:r>
                      <a:r>
                        <a:rPr lang="es-EC" sz="1400" b="1" spc="-120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capacitación</a:t>
                      </a:r>
                      <a:r>
                        <a:rPr lang="es-EC" sz="1400" b="1" spc="-145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para</a:t>
                      </a:r>
                      <a:r>
                        <a:rPr lang="es-EC" sz="1400" b="1" spc="-35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prevención</a:t>
                      </a:r>
                      <a:r>
                        <a:rPr lang="es-EC" sz="1400" b="1" spc="-110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de riesgos y</a:t>
                      </a:r>
                      <a:r>
                        <a:rPr lang="es-EC" sz="1400" b="1" spc="-140" dirty="0">
                          <a:latin typeface="Corbel" pitchFamily="34" charset="0"/>
                          <a:ea typeface="Arial"/>
                          <a:cs typeface="Times New Roman"/>
                        </a:rPr>
                        <a:t> </a:t>
                      </a:r>
                      <a:r>
                        <a:rPr lang="es-EC" sz="1400" b="1" dirty="0">
                          <a:latin typeface="Corbel" pitchFamily="34" charset="0"/>
                          <a:ea typeface="Arial"/>
                          <a:cs typeface="Times New Roman"/>
                        </a:rPr>
                        <a:t>desastres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100" dirty="0" smtClean="0">
                          <a:latin typeface="Corbel" pitchFamily="34" charset="0"/>
                          <a:ea typeface="Arial"/>
                          <a:cs typeface="Arial"/>
                        </a:rPr>
                        <a:t>Gestió</a:t>
                      </a:r>
                      <a:r>
                        <a:rPr lang="es-EC" sz="1100" baseline="0" dirty="0" smtClean="0">
                          <a:latin typeface="Corbel" pitchFamily="34" charset="0"/>
                          <a:ea typeface="Arial"/>
                          <a:cs typeface="Arial"/>
                        </a:rPr>
                        <a:t>n para la instalación de una Alarma para prevención de tsunami, intervención en simulacros cantonales y nacionales. Capacitaciones para prevención de desastres en 7 barrios </a:t>
                      </a:r>
                      <a:endParaRPr lang="es-EC" sz="11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dirty="0">
                        <a:latin typeface="Corbel" pitchFamily="34" charset="0"/>
                        <a:ea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708656" y="-24"/>
            <a:ext cx="4974647" cy="94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indent="3677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Trebuchet MS" pitchFamily="34" charset="0"/>
                <a:ea typeface="Arial" pitchFamily="34" charset="0"/>
                <a:cs typeface="Arial" pitchFamily="34" charset="0"/>
              </a:rPr>
              <a:t>SISTEMA ASENTAMIENTOS HUMANO</a:t>
            </a:r>
            <a:endParaRPr lang="es-ES" sz="1000" dirty="0" smtClean="0">
              <a:latin typeface="Arial" pitchFamily="34" charset="0"/>
              <a:cs typeface="Arial" pitchFamily="34" charset="0"/>
            </a:endParaRPr>
          </a:p>
          <a:p>
            <a:pPr indent="3677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52106760"/>
              </p:ext>
            </p:extLst>
          </p:nvPr>
        </p:nvGraphicFramePr>
        <p:xfrm>
          <a:off x="380968" y="812421"/>
          <a:ext cx="9209549" cy="5902727"/>
        </p:xfrm>
        <a:graphic>
          <a:graphicData uri="http://schemas.openxmlformats.org/drawingml/2006/table">
            <a:tbl>
              <a:tblPr/>
              <a:tblGrid>
                <a:gridCol w="3443571"/>
                <a:gridCol w="4164318"/>
                <a:gridCol w="1601660"/>
              </a:tblGrid>
              <a:tr h="548640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1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1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1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665806">
                <a:tc>
                  <a:txBody>
                    <a:bodyPr/>
                    <a:lstStyle/>
                    <a:p>
                      <a:pPr marL="90488" marR="1968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gestión para la seguridad Personal, Industrial y Primeros Auxilios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Desarrollo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Gratuito del Curso de Enfermería por el lapso de 5 meses a 50 personas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Gestionar la construcción del centro de salud tipo B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Gestión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al Ministerio de Salud donde se logra la inserción en la planificación de infraestructura, pero no existe la disponibilidad económica del Gobierno Central.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72680"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Gestionar la construcción del Centro Gerontológico Diurno en el Barrio Vinicio Yagual I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Presentado al BDE para crédito no reembolsable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para la </a:t>
                      </a: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construcción de la infraestructura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en el Barrio Vinicio Yagual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 a espera de confirmación de presupuesto.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5070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Gestionar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 Construcción de la unidad del milenio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3520">
                <a:tc>
                  <a:txBody>
                    <a:bodyPr/>
                    <a:lstStyle/>
                    <a:p>
                      <a:pPr marL="90488" marR="57785" indent="0">
                        <a:lnSpc>
                          <a:spcPct val="103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Gestionar mecanismo para garantizar la seguridad ciudadana en la parroquia cámara de seguridad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en el Mantenimiento y Funcionamiento de cámaras de seguridad de las Albarradas y Parque Vicente Rocafuerte, Control desde ECU911</a:t>
                      </a:r>
                      <a:endParaRPr lang="es-EC" sz="130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Asambleas de seguridad en barrios y de forma general junto con la Tenencia Política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 Intendencia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1578">
                <a:tc>
                  <a:txBody>
                    <a:bodyPr/>
                    <a:lstStyle/>
                    <a:p>
                      <a:pPr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Gestionar la construcción del CIVB emblemático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Gestión ante el Municipio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para </a:t>
                      </a: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Construcción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del CDI Estrellitas Felices en el Barrio 9 de Octubre, reconocido como mini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emblematico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381232" y="214290"/>
            <a:ext cx="5240292" cy="481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indent="4011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500" u="sng" dirty="0" smtClean="0">
                <a:solidFill>
                  <a:srgbClr val="FF0000"/>
                </a:solidFill>
                <a:latin typeface="Corbel" pitchFamily="34" charset="0"/>
                <a:ea typeface="Arial" pitchFamily="34" charset="0"/>
                <a:cs typeface="Arial" pitchFamily="34" charset="0"/>
              </a:rPr>
              <a:t>SISTEMA ASENTAMIENTO HUMANO</a:t>
            </a:r>
            <a:endParaRPr lang="es-EC" sz="3800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" y="714357"/>
            <a:ext cx="10138208" cy="1470025"/>
          </a:xfrm>
        </p:spPr>
        <p:txBody>
          <a:bodyPr>
            <a:normAutofit/>
          </a:bodyPr>
          <a:lstStyle/>
          <a:p>
            <a:r>
              <a:rPr lang="es-EC" sz="3800" b="1" dirty="0" smtClean="0">
                <a:latin typeface="Corbel" pitchFamily="34" charset="0"/>
              </a:rPr>
              <a:t>Definición de Presupuestos Participativos</a:t>
            </a:r>
            <a:endParaRPr lang="es-EC" sz="3800" b="1" dirty="0">
              <a:latin typeface="Corbe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4314" y="2714620"/>
            <a:ext cx="8667811" cy="3071834"/>
          </a:xfrm>
        </p:spPr>
        <p:txBody>
          <a:bodyPr>
            <a:noAutofit/>
          </a:bodyPr>
          <a:lstStyle/>
          <a:p>
            <a:pPr algn="just"/>
            <a:r>
              <a:rPr lang="es-EC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Es </a:t>
            </a:r>
            <a:r>
              <a:rPr lang="es-EC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el Proceso mediante el cual, las ciudadanas y los Ciudadanos, de forma individual o por medio de organizaciones sociales contribuyen a la toma de decisiones respecto de los Presupuestos Participativos, en reuniones con Autoridades electas y designadas.</a:t>
            </a:r>
            <a:endParaRPr lang="es-EC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547789" y="1714488"/>
            <a:ext cx="6934200" cy="428628"/>
          </a:xfrm>
          <a:prstGeom prst="rect">
            <a:avLst/>
          </a:prstGeom>
        </p:spPr>
        <p:txBody>
          <a:bodyPr vert="horz" lIns="96271" tIns="48136" rIns="96271" bIns="48136" rtlCol="0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s-EC" dirty="0" smtClean="0">
                <a:latin typeface="Corbel" pitchFamily="34" charset="0"/>
              </a:rPr>
              <a:t>LEY ORGANICA DE PARTICIPACION CIUDADANA – LOPCD </a:t>
            </a:r>
            <a:r>
              <a:rPr lang="es-EC" dirty="0" smtClean="0">
                <a:latin typeface="Corbel" pitchFamily="34" charset="0"/>
              </a:rPr>
              <a:t>Art. 67</a:t>
            </a:r>
            <a:endParaRPr lang="es-EC" sz="2500" dirty="0">
              <a:solidFill>
                <a:schemeClr val="tx1">
                  <a:tint val="75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89824150"/>
              </p:ext>
            </p:extLst>
          </p:nvPr>
        </p:nvGraphicFramePr>
        <p:xfrm>
          <a:off x="386923" y="692697"/>
          <a:ext cx="8899986" cy="5888145"/>
        </p:xfrm>
        <a:graphic>
          <a:graphicData uri="http://schemas.openxmlformats.org/drawingml/2006/table">
            <a:tbl>
              <a:tblPr/>
              <a:tblGrid>
                <a:gridCol w="3700453"/>
                <a:gridCol w="3264752"/>
                <a:gridCol w="1934781"/>
              </a:tblGrid>
              <a:tr h="485454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4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907290"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57785" indent="0">
                        <a:lnSpc>
                          <a:spcPct val="103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Legalización y reordenamiento asentamiento humano y no permitir mas invasiones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Municipio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ha 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legalizado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sectores  antes considerada como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asentamientos.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7290"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5778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comercialización con identidad propia de la sal artesanal en grano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Gestión con UTPL  para la creación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la marca de la sal en grano.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marL="90488" indent="0">
                        <a:lnSpc>
                          <a:spcPct val="103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construcción vía ingreso al área ecua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sal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Avistamiento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aves migratoria turístico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Gestión con el Ministerio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Transporte y Obras Públicas para la Construcción de la Avenida 10A  como ingreso a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Ecuasal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66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 de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Ordenanza tributaria</a:t>
                      </a:r>
                      <a:r>
                        <a:rPr lang="es-EC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del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Mercado y cementerio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915"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Construcción</a:t>
                      </a:r>
                      <a:r>
                        <a:rPr lang="es-EC" sz="1600" b="1" spc="26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spc="26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ampamento</a:t>
                      </a:r>
                      <a:r>
                        <a:rPr lang="es-ES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uerpo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</a:t>
                      </a:r>
                      <a:r>
                        <a:rPr lang="es-EC" sz="16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Bomberos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2511">
                <a:tc>
                  <a:txBody>
                    <a:bodyPr/>
                    <a:lstStyle/>
                    <a:p>
                      <a:pPr marL="90488" marR="57785" indent="0">
                        <a:lnSpc>
                          <a:spcPct val="103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Semaforización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y complementación de </a:t>
                      </a:r>
                      <a:r>
                        <a:rPr lang="es-EC" sz="16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señalética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Reubicación paraderos y </a:t>
                      </a:r>
                      <a:r>
                        <a:rPr lang="es-EC" sz="16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descongestionamiento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vehicular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Se reubicó los paraderos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en el Centro de la Población,  se reactivó los anillos viales para el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descongestionamiento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la avenida principal de la parroquia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735">
                <a:tc gridSpan="2">
                  <a:txBody>
                    <a:bodyPr/>
                    <a:lstStyle/>
                    <a:p>
                      <a:pPr marL="90488" marR="57785" indent="0">
                        <a:lnSpc>
                          <a:spcPct val="103000"/>
                        </a:lnSpc>
                        <a:spcBef>
                          <a:spcPts val="660"/>
                        </a:spcBef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TOTAL</a:t>
                      </a:r>
                      <a:endParaRPr lang="es-ES" sz="20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400" dirty="0">
                        <a:latin typeface="Aria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C" sz="2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$ 82,992.97</a:t>
                      </a:r>
                      <a:endParaRPr lang="es-EC" sz="2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09728" y="116633"/>
            <a:ext cx="5873575" cy="102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indent="3677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400" u="sng" dirty="0" smtClean="0">
                <a:solidFill>
                  <a:srgbClr val="FF0000"/>
                </a:solidFill>
                <a:latin typeface="Corbel" pitchFamily="34" charset="0"/>
                <a:ea typeface="Arial" pitchFamily="34" charset="0"/>
                <a:cs typeface="Arial" pitchFamily="34" charset="0"/>
              </a:rPr>
              <a:t>SISTEMA ASENTAMIENTOS HUMANO</a:t>
            </a:r>
            <a:endParaRPr lang="es-ES" sz="1050" dirty="0" smtClean="0">
              <a:latin typeface="Corbel" pitchFamily="34" charset="0"/>
              <a:cs typeface="Arial" pitchFamily="34" charset="0"/>
            </a:endParaRPr>
          </a:p>
          <a:p>
            <a:pPr indent="3677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600" dirty="0" smtClean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79893630"/>
              </p:ext>
            </p:extLst>
          </p:nvPr>
        </p:nvGraphicFramePr>
        <p:xfrm>
          <a:off x="464315" y="1214420"/>
          <a:ext cx="9054764" cy="5366980"/>
        </p:xfrm>
        <a:graphic>
          <a:graphicData uri="http://schemas.openxmlformats.org/drawingml/2006/table">
            <a:tbl>
              <a:tblPr/>
              <a:tblGrid>
                <a:gridCol w="3494296"/>
                <a:gridCol w="3625690"/>
                <a:gridCol w="1934778"/>
              </a:tblGrid>
              <a:tr h="583144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4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1280160">
                <a:tc>
                  <a:txBody>
                    <a:bodyPr/>
                    <a:lstStyle/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76200" indent="0">
                        <a:lnSpc>
                          <a:spcPct val="103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en leyes</a:t>
                      </a:r>
                      <a:r>
                        <a:rPr lang="es-EC" sz="1800" b="1" spc="-14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y</a:t>
                      </a:r>
                      <a:r>
                        <a:rPr lang="es-EC" sz="1800" b="1" spc="-13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normas</a:t>
                      </a:r>
                      <a:r>
                        <a:rPr lang="es-EC" sz="1800" b="1" spc="-15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que</a:t>
                      </a:r>
                      <a:r>
                        <a:rPr lang="es-EC" sz="1800" b="1" spc="-15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rigen</a:t>
                      </a:r>
                      <a:r>
                        <a:rPr lang="es-EC" sz="1800" b="1" spc="-13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</a:t>
                      </a:r>
                      <a:r>
                        <a:rPr lang="es-EC" sz="1800" b="1" spc="-14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vida parroquial.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Prefectura y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Conagopare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se fortaleció en temas de competencias de niveles de Gobierno, procesos de contratación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etc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al personal administrativo y legislativo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s-EC" sz="1300" baseline="0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80160"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s-EC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Capacitación en manejo de </a:t>
                      </a:r>
                      <a:r>
                        <a:rPr lang="es-EC" sz="1800" b="1" dirty="0" err="1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TIC’s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. a líderes sociales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Infocentro brindó capacitación a presidentes barriales,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lideres sociales en temas de tecnología Información y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Comunicación</a:t>
                      </a:r>
                    </a:p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Talleres por parte de Prefectura sobre vida jurídica y legalización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4380"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s-EC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425450" indent="0">
                        <a:lnSpc>
                          <a:spcPct val="103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difusión de la memoria</a:t>
                      </a:r>
                      <a:r>
                        <a:rPr lang="es-EC" sz="1800" b="1" spc="-12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histórica</a:t>
                      </a:r>
                      <a:r>
                        <a:rPr lang="es-EC" sz="1800" b="1" spc="-11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local</a:t>
                      </a:r>
                      <a:r>
                        <a:rPr lang="es-EC" sz="1800" b="1" spc="-22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y nacional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Proyecto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de Galería de Actividades Ancestrales – Protagonistas con rostros de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tamayenses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, programas con juegos tradicionales y reavivación de tradiciones (mesa de difuntos)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04380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endParaRPr lang="es-EC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10477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Actualización permanente</a:t>
                      </a:r>
                      <a:r>
                        <a:rPr lang="es-EC" sz="1800" b="1" spc="-15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</a:t>
                      </a:r>
                      <a:r>
                        <a:rPr lang="es-EC" sz="1800" b="1" spc="-13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página</a:t>
                      </a:r>
                      <a:r>
                        <a:rPr lang="es-EC" sz="1800" b="1" spc="-16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spc="-2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Web</a:t>
                      </a:r>
                      <a:r>
                        <a:rPr lang="es-EC" sz="1800" b="1" spc="-13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del GAD</a:t>
                      </a:r>
                      <a:r>
                        <a:rPr lang="es-EC" sz="1800" b="1" spc="-8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8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parroquial.</a:t>
                      </a:r>
                      <a:endParaRPr lang="es-ES" sz="18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Obligatoriamente la pagina Web y los medios de comunicación institucional se encuentran actualizados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702572" y="229682"/>
            <a:ext cx="6965171" cy="1205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Arial" pitchFamily="34" charset="0"/>
                <a:ea typeface="Trebuchet MS" pitchFamily="34" charset="0"/>
                <a:cs typeface="Trebuchet MS" pitchFamily="34" charset="0"/>
              </a:rPr>
              <a:t>SISTEMA POLITICO INSTITUCIONAL 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Arial" pitchFamily="34" charset="0"/>
                <a:ea typeface="Trebuchet MS" pitchFamily="34" charset="0"/>
                <a:cs typeface="Trebuchet MS" pitchFamily="34" charset="0"/>
              </a:rPr>
              <a:t>PARTICIPACION CIUDADANA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31947325"/>
              </p:ext>
            </p:extLst>
          </p:nvPr>
        </p:nvGraphicFramePr>
        <p:xfrm>
          <a:off x="541705" y="1214423"/>
          <a:ext cx="8822592" cy="5184731"/>
        </p:xfrm>
        <a:graphic>
          <a:graphicData uri="http://schemas.openxmlformats.org/drawingml/2006/table">
            <a:tbl>
              <a:tblPr/>
              <a:tblGrid>
                <a:gridCol w="2882644"/>
                <a:gridCol w="3314601"/>
                <a:gridCol w="2625347"/>
              </a:tblGrid>
              <a:tr h="497457">
                <a:tc>
                  <a:txBody>
                    <a:bodyPr/>
                    <a:lstStyle/>
                    <a:p>
                      <a:pPr marL="34290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NOMBRE DEL PROGRAMA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S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ACTIVIDAD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es-EC" sz="14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ctr">
                        <a:spcAft>
                          <a:spcPts val="0"/>
                        </a:spcAft>
                      </a:pPr>
                      <a:r>
                        <a:rPr lang="es-EC" sz="14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INVERSIÓN AÑO 2020</a:t>
                      </a:r>
                      <a:endParaRPr lang="es-ES" sz="14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FEF"/>
                    </a:solidFill>
                  </a:tcPr>
                </a:tc>
              </a:tr>
              <a:tr h="940900"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13144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para garantizar que</a:t>
                      </a:r>
                      <a:r>
                        <a:rPr lang="es-EC" sz="1600" b="1" spc="-12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la</a:t>
                      </a:r>
                      <a:r>
                        <a:rPr lang="es-EC" sz="1600" b="1" spc="-13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¨silla</a:t>
                      </a:r>
                      <a:r>
                        <a:rPr lang="es-EC" sz="1600" b="1" spc="-16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vacía¨</a:t>
                      </a:r>
                      <a:r>
                        <a:rPr lang="es-EC" sz="1600" b="1" spc="-10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siempre esté</a:t>
                      </a:r>
                      <a:r>
                        <a:rPr lang="es-EC" sz="1600" b="1" spc="-85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ocupada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El GAD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actualiza la normativa de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participación 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ciudadana para el uso de la silla vacía en las sesiones, 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3520"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213360" indent="0">
                        <a:lnSpc>
                          <a:spcPct val="10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Formación Ciudadana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0">
                        <a:spcAft>
                          <a:spcPts val="0"/>
                        </a:spcAft>
                        <a:tabLst>
                          <a:tab pos="682625" algn="l"/>
                        </a:tabLst>
                      </a:pPr>
                      <a:r>
                        <a:rPr lang="es-ES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Coordina con el</a:t>
                      </a:r>
                      <a:r>
                        <a:rPr lang="es-ES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Consejo de Participación Ciudadana o con inversión propia para capacitar a los lideres barriales y comunidad en general sobre </a:t>
                      </a:r>
                      <a:r>
                        <a:rPr lang="es-ES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Mecanismos </a:t>
                      </a:r>
                      <a:r>
                        <a:rPr lang="es-ES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de </a:t>
                      </a:r>
                      <a:r>
                        <a:rPr lang="es-ES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Participación.</a:t>
                      </a:r>
                    </a:p>
                    <a:p>
                      <a:pPr marL="90488" indent="0">
                        <a:spcAft>
                          <a:spcPts val="0"/>
                        </a:spcAft>
                        <a:tabLst>
                          <a:tab pos="682625" algn="l"/>
                        </a:tabLst>
                      </a:pPr>
                      <a:endParaRPr lang="es-ES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C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7620" algn="r">
                        <a:spcAft>
                          <a:spcPts val="0"/>
                        </a:spcAft>
                        <a:tabLst>
                          <a:tab pos="682625" algn="l"/>
                        </a:tabLst>
                      </a:pPr>
                      <a:r>
                        <a:rPr lang="es-EC" sz="200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	1.000,00</a:t>
                      </a:r>
                      <a:endParaRPr lang="es-ES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C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90488" marR="476885" indent="0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Programa de gestión Agendas Digitales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C" sz="130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Convenio con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1300" baseline="0" dirty="0" err="1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Mintel</a:t>
                      </a:r>
                      <a:r>
                        <a:rPr lang="es-EC" sz="1300" baseline="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para ejecución del Plan Nacional de alistamiento digital (15 temas). Se trabaja con Instituciones Educativas durante todo el año.</a:t>
                      </a:r>
                      <a:endParaRPr lang="es-EC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s-EC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331">
                <a:tc>
                  <a:txBody>
                    <a:bodyPr/>
                    <a:lstStyle/>
                    <a:p>
                      <a:pPr marL="6985" marR="131445">
                        <a:lnSpc>
                          <a:spcPct val="105000"/>
                        </a:lnSpc>
                        <a:spcBef>
                          <a:spcPts val="585"/>
                        </a:spcBef>
                        <a:spcAft>
                          <a:spcPts val="0"/>
                        </a:spcAft>
                      </a:pPr>
                      <a:r>
                        <a:rPr lang="es-EC" sz="16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TOTAL DE PARTICIPACION CIUDADANA</a:t>
                      </a: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spcBef>
                          <a:spcPts val="585"/>
                        </a:spcBef>
                        <a:spcAft>
                          <a:spcPts val="0"/>
                        </a:spcAft>
                        <a:tabLst>
                          <a:tab pos="619760" algn="l"/>
                        </a:tabLst>
                      </a:pPr>
                      <a:endParaRPr lang="es-ES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640" algn="r">
                        <a:spcBef>
                          <a:spcPts val="585"/>
                        </a:spcBef>
                        <a:spcAft>
                          <a:spcPts val="0"/>
                        </a:spcAft>
                        <a:tabLst>
                          <a:tab pos="619760" algn="l"/>
                        </a:tabLst>
                      </a:pPr>
                      <a:r>
                        <a:rPr lang="es-EC" sz="2000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	1.000,00</a:t>
                      </a:r>
                      <a:endParaRPr lang="es-ES" sz="20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499">
                <a:tc>
                  <a:txBody>
                    <a:bodyPr/>
                    <a:lstStyle/>
                    <a:p>
                      <a:pPr marL="10160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1583055" algn="l"/>
                        </a:tabLst>
                      </a:pPr>
                      <a:endParaRPr lang="es-EC" sz="20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0160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1583055" algn="l"/>
                        </a:tabLs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TOTAL</a:t>
                      </a:r>
                      <a:r>
                        <a:rPr lang="es-EC" sz="2000" b="1" spc="-7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</a:t>
                      </a:r>
                      <a:r>
                        <a:rPr lang="es-EC" sz="2000" b="1" spc="-70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 </a:t>
                      </a: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PDYOT</a:t>
                      </a:r>
                      <a:r>
                        <a:rPr lang="es-EC" sz="2000" b="1" dirty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	</a:t>
                      </a:r>
                      <a:endParaRPr lang="es-EC" sz="20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0160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tabLst>
                          <a:tab pos="1583055" algn="l"/>
                        </a:tabLst>
                      </a:pPr>
                      <a:endParaRPr lang="es-ES" sz="1600" b="1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S" sz="13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s-EC" sz="2000" b="1" dirty="0" smtClean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  <a:p>
                      <a:pPr marL="10795" algn="r">
                        <a:lnSpc>
                          <a:spcPts val="1185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s-EC" sz="20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    </a:t>
                      </a:r>
                      <a:r>
                        <a:rPr lang="es-EC" sz="2800" b="1" dirty="0" smtClean="0">
                          <a:latin typeface="Corbel" pitchFamily="34" charset="0"/>
                          <a:ea typeface="Arial"/>
                          <a:cs typeface="Arial" pitchFamily="34" charset="0"/>
                        </a:rPr>
                        <a:t>$    166,770.57</a:t>
                      </a:r>
                      <a:endParaRPr lang="es-ES" sz="2800" dirty="0">
                        <a:latin typeface="Corbel" pitchFamily="34" charset="0"/>
                        <a:ea typeface="Arial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02572" y="229682"/>
            <a:ext cx="6965171" cy="1205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71" tIns="48136" rIns="96271" bIns="48136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Arial" pitchFamily="34" charset="0"/>
                <a:ea typeface="Trebuchet MS" pitchFamily="34" charset="0"/>
                <a:cs typeface="Trebuchet MS" pitchFamily="34" charset="0"/>
              </a:rPr>
              <a:t>SISTEMA POLITICO INSTITUCIONAL 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C" sz="2100" u="sng" dirty="0" smtClean="0">
                <a:solidFill>
                  <a:srgbClr val="FF0000"/>
                </a:solidFill>
                <a:latin typeface="Arial" pitchFamily="34" charset="0"/>
                <a:ea typeface="Trebuchet MS" pitchFamily="34" charset="0"/>
                <a:cs typeface="Trebuchet MS" pitchFamily="34" charset="0"/>
              </a:rPr>
              <a:t>PARTICIPACION CIUDADANA</a:t>
            </a:r>
            <a:endParaRPr 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3878" y="1000109"/>
            <a:ext cx="8420100" cy="1470025"/>
          </a:xfrm>
        </p:spPr>
        <p:txBody>
          <a:bodyPr>
            <a:noAutofit/>
          </a:bodyPr>
          <a:lstStyle/>
          <a:p>
            <a:r>
              <a:rPr lang="es-EC" sz="6300" dirty="0" smtClean="0">
                <a:latin typeface="Corbel" pitchFamily="34" charset="0"/>
              </a:rPr>
              <a:t>Espacio de Intervención Ciudadana para Sugerencias</a:t>
            </a:r>
            <a:endParaRPr lang="es-EC" sz="6300" dirty="0">
              <a:latin typeface="Corbe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06051" y="3929067"/>
            <a:ext cx="7723614" cy="1752601"/>
          </a:xfrm>
        </p:spPr>
        <p:txBody>
          <a:bodyPr>
            <a:normAutofit fontScale="85000" lnSpcReduction="20000"/>
          </a:bodyPr>
          <a:lstStyle/>
          <a:p>
            <a:r>
              <a:rPr lang="es-EC" dirty="0" smtClean="0">
                <a:latin typeface="Corbel" pitchFamily="34" charset="0"/>
              </a:rPr>
              <a:t>Intervención por persona de 3 minutos máximo, y acordes al tema en mención.</a:t>
            </a:r>
          </a:p>
          <a:p>
            <a:r>
              <a:rPr lang="es-EC" dirty="0" smtClean="0">
                <a:latin typeface="Corbel" pitchFamily="34" charset="0"/>
              </a:rPr>
              <a:t>C</a:t>
            </a:r>
            <a:r>
              <a:rPr lang="es-EC" dirty="0" smtClean="0">
                <a:latin typeface="Corbel" pitchFamily="34" charset="0"/>
              </a:rPr>
              <a:t>onsiderar no repetir los temas.</a:t>
            </a:r>
          </a:p>
          <a:p>
            <a:r>
              <a:rPr lang="es-EC" dirty="0" smtClean="0">
                <a:latin typeface="Corbel" pitchFamily="34" charset="0"/>
              </a:rPr>
              <a:t>Esperar respuesta antes de mencionar otro tema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3878" y="1000109"/>
            <a:ext cx="8420100" cy="1470025"/>
          </a:xfrm>
        </p:spPr>
        <p:txBody>
          <a:bodyPr>
            <a:noAutofit/>
          </a:bodyPr>
          <a:lstStyle/>
          <a:p>
            <a:r>
              <a:rPr lang="es-EC" sz="6300" dirty="0" smtClean="0">
                <a:latin typeface="Corbel" pitchFamily="34" charset="0"/>
              </a:rPr>
              <a:t>Espacio de Aprobación</a:t>
            </a:r>
            <a:endParaRPr lang="es-EC" sz="6300" dirty="0">
              <a:latin typeface="Corbe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1269" y="3000372"/>
            <a:ext cx="7723614" cy="2357454"/>
          </a:xfrm>
        </p:spPr>
        <p:txBody>
          <a:bodyPr>
            <a:normAutofit fontScale="92500" lnSpcReduction="10000"/>
          </a:bodyPr>
          <a:lstStyle/>
          <a:p>
            <a:r>
              <a:rPr lang="es-EC" dirty="0" smtClean="0">
                <a:latin typeface="Corbel" pitchFamily="34" charset="0"/>
              </a:rPr>
              <a:t>Mecanismo: Moderador pregunta ¿Quiénes de los presentes aprueban el presupuesto participativo para el año 2019?</a:t>
            </a:r>
          </a:p>
          <a:p>
            <a:r>
              <a:rPr lang="es-EC" dirty="0" smtClean="0">
                <a:latin typeface="Corbel" pitchFamily="34" charset="0"/>
              </a:rPr>
              <a:t>Se considerará la mano levantada como voto de aprobación.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2406" y="3286124"/>
            <a:ext cx="8915401" cy="1143000"/>
          </a:xfrm>
        </p:spPr>
        <p:txBody>
          <a:bodyPr>
            <a:noAutofit/>
          </a:bodyPr>
          <a:lstStyle/>
          <a:p>
            <a:r>
              <a:rPr lang="es-EC" sz="7200" dirty="0" smtClean="0">
                <a:latin typeface="Corbel" pitchFamily="34" charset="0"/>
              </a:rPr>
              <a:t>Agradecimiento</a:t>
            </a:r>
            <a:endParaRPr lang="es-EC" sz="72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1" cy="796907"/>
          </a:xfrm>
        </p:spPr>
        <p:txBody>
          <a:bodyPr>
            <a:normAutofit fontScale="90000"/>
          </a:bodyPr>
          <a:lstStyle/>
          <a:p>
            <a:r>
              <a:rPr lang="es-EC" b="1" dirty="0" smtClean="0">
                <a:latin typeface="Corbel" pitchFamily="34" charset="0"/>
              </a:rPr>
              <a:t>Beneficios </a:t>
            </a:r>
            <a:endParaRPr lang="es-EC" b="1" dirty="0">
              <a:latin typeface="Corbe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5301" y="1071546"/>
            <a:ext cx="8915401" cy="5054617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C" sz="1900" dirty="0" smtClean="0">
                <a:latin typeface="Corbel" pitchFamily="34" charset="0"/>
              </a:rPr>
              <a:t>El Presupuesto Participativo permite: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Priorizar los resultados que queremos obtener para lograr transformar y resolver grandes problemas o aprovechar potencialidades que tengamos en nuestras jurisdicciones.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Priorizar mejor los proyectos en función de los resultados que queremos obtener y utilizar adecuadamente los recursos públicos de acuerdo a los objetivos del Plan de Desarrollo Concertado de la provincia, cantón, parroquia.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Mejorar la relación entre el gobierno local o regional y la población, propiciando que los pobladores participen en la gestión pública y en la toma de decisiones sobre las prioridades de inversión que contribuyan a su desarrollo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Comprometer a la población, </a:t>
            </a:r>
            <a:r>
              <a:rPr lang="es-EC" sz="1900" dirty="0" err="1" smtClean="0">
                <a:latin typeface="Corbel" pitchFamily="34" charset="0"/>
              </a:rPr>
              <a:t>ONGs</a:t>
            </a:r>
            <a:r>
              <a:rPr lang="es-EC" sz="1900" dirty="0" smtClean="0">
                <a:latin typeface="Corbel" pitchFamily="34" charset="0"/>
              </a:rPr>
              <a:t> y empresa privada en las acciones a desarrollar para el cumplimiento de los objetivos del Plan de Desarrollo Concertado.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Realizar el seguimiento, control y vigilancia de los resultados, de la ejecución del presupuesto y la fiscalización de la gestión de las autoridades.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Hacer realidad la Agenda del Desarrollo Territorial o POA (Plan Operativo Anual) </a:t>
            </a:r>
          </a:p>
          <a:p>
            <a:pPr marL="541527" indent="-541527" algn="just">
              <a:buAutoNum type="arabicParenR"/>
            </a:pPr>
            <a:r>
              <a:rPr lang="es-EC" sz="1900" dirty="0" smtClean="0">
                <a:latin typeface="Corbel" pitchFamily="34" charset="0"/>
              </a:rPr>
              <a:t>Apoyar al comité de vigilancia en el cumplimiento de las acciones acordadas en el presupuesto participativo.</a:t>
            </a:r>
            <a:endParaRPr lang="es-EC" sz="1900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Corbel" pitchFamily="34" charset="0"/>
              </a:rPr>
              <a:t>MARCO LEGAL</a:t>
            </a:r>
            <a:endParaRPr lang="es-EC" dirty="0">
              <a:latin typeface="Corbe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86921" y="1142984"/>
          <a:ext cx="8915401" cy="1257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464313" y="2500306"/>
            <a:ext cx="9132158" cy="3605865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algn="just"/>
            <a:r>
              <a:rPr lang="es-EC" dirty="0" smtClean="0">
                <a:latin typeface="Corbel" pitchFamily="34" charset="0"/>
              </a:rPr>
              <a:t>En todos los niveles de gobierno se conformarán instancias de participación integradas por autoridades electas, representantes del régimen dependiente y representantes de la sociedad del ámbito territorial de cada nivel de gobierno, que funcionarán regidas por principios democráticos. </a:t>
            </a:r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La </a:t>
            </a:r>
            <a:r>
              <a:rPr lang="es-EC" dirty="0" smtClean="0">
                <a:latin typeface="Corbel" pitchFamily="34" charset="0"/>
              </a:rPr>
              <a:t>participación en estas instancias se ejerce para: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/>
            <a:r>
              <a:rPr lang="es-EC" dirty="0" smtClean="0">
                <a:latin typeface="Corbel" pitchFamily="34" charset="0"/>
              </a:rPr>
              <a:t>……</a:t>
            </a:r>
          </a:p>
          <a:p>
            <a:pPr marL="361018" indent="-361018" algn="just"/>
            <a:r>
              <a:rPr lang="es-EC" dirty="0" smtClean="0">
                <a:latin typeface="Corbel" pitchFamily="34" charset="0"/>
              </a:rPr>
              <a:t>Numeral 3. Elaborar </a:t>
            </a:r>
            <a:r>
              <a:rPr lang="es-EC" dirty="0" smtClean="0">
                <a:latin typeface="Corbel" pitchFamily="34" charset="0"/>
              </a:rPr>
              <a:t>presupuestos participativos de los gobiernos.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/>
            <a:r>
              <a:rPr lang="es-EC" dirty="0" smtClean="0">
                <a:latin typeface="Corbel" pitchFamily="34" charset="0"/>
              </a:rPr>
              <a:t> …….</a:t>
            </a:r>
          </a:p>
          <a:p>
            <a:pPr marL="361018" indent="-361018" algn="just"/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Para </a:t>
            </a:r>
            <a:r>
              <a:rPr lang="es-EC" dirty="0" smtClean="0">
                <a:latin typeface="Corbel" pitchFamily="34" charset="0"/>
              </a:rPr>
              <a:t>el ejercicio de esta participación se organizarán audiencias públicas, veedurías, asambleas, cabildos populares, consejos consultivos, observatorios y las demás instancias que promueva la ciudadanía.</a:t>
            </a:r>
            <a:endParaRPr lang="es-EC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Corbel" pitchFamily="34" charset="0"/>
              </a:rPr>
              <a:t>MARCO LEGAL</a:t>
            </a:r>
            <a:endParaRPr lang="es-EC" dirty="0">
              <a:latin typeface="Corbe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86921" y="1142984"/>
          <a:ext cx="8915401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09531" y="2000240"/>
            <a:ext cx="9132158" cy="4898138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Planificar </a:t>
            </a:r>
            <a:r>
              <a:rPr lang="es-EC" dirty="0" smtClean="0">
                <a:latin typeface="Corbel" pitchFamily="34" charset="0"/>
              </a:rPr>
              <a:t>el desarrollo parroquial y su correspondiente ordenamiento territorial, en coordinación con el gobierno cantonal y provincial.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Planificar</a:t>
            </a:r>
            <a:r>
              <a:rPr lang="es-EC" dirty="0" smtClean="0">
                <a:latin typeface="Corbel" pitchFamily="34" charset="0"/>
              </a:rPr>
              <a:t>, construir y mantener la infraestructura física, los equipamientos y los espacios públicos de la parroquia, contenidos en los planes de desarrollo e incluidos en los presupuestos participativos anuales.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Planificar </a:t>
            </a:r>
            <a:r>
              <a:rPr lang="es-EC" dirty="0" smtClean="0">
                <a:latin typeface="Corbel" pitchFamily="34" charset="0"/>
              </a:rPr>
              <a:t>y mantener, en coordinación con los gobiernos provinciales, la vialidad parroquial rural.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Incentivar </a:t>
            </a:r>
            <a:r>
              <a:rPr lang="es-EC" dirty="0" smtClean="0">
                <a:latin typeface="Corbel" pitchFamily="34" charset="0"/>
              </a:rPr>
              <a:t>el desarrollo de actividades productivas comunitarias, la preservación de la biodiversidad y la protección del ambiente.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Gestionar</a:t>
            </a:r>
            <a:r>
              <a:rPr lang="es-EC" dirty="0" smtClean="0">
                <a:latin typeface="Corbel" pitchFamily="34" charset="0"/>
              </a:rPr>
              <a:t>, coordinar y administrar los servicios públicos que le sean delegados o descentralizados por otros niveles de gobierno.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Promover </a:t>
            </a:r>
            <a:r>
              <a:rPr lang="es-EC" dirty="0" smtClean="0">
                <a:latin typeface="Corbel" pitchFamily="34" charset="0"/>
              </a:rPr>
              <a:t>la organización de los ciudadanos de las comunas, recintos y demás asentamientos rurales, con el carácter de organizaciones territoriales de base.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Gestionar </a:t>
            </a:r>
            <a:r>
              <a:rPr lang="es-EC" dirty="0" smtClean="0">
                <a:latin typeface="Corbel" pitchFamily="34" charset="0"/>
              </a:rPr>
              <a:t>la cooperación internacional para el cumplimiento de sus competencias. </a:t>
            </a:r>
            <a:endParaRPr lang="es-EC" dirty="0" smtClean="0">
              <a:latin typeface="Corbel" pitchFamily="34" charset="0"/>
            </a:endParaRPr>
          </a:p>
          <a:p>
            <a:pPr marL="361018" indent="-361018" algn="just">
              <a:buAutoNum type="arabicPeriod"/>
            </a:pPr>
            <a:r>
              <a:rPr lang="es-EC" dirty="0" smtClean="0">
                <a:latin typeface="Corbel" pitchFamily="34" charset="0"/>
              </a:rPr>
              <a:t>Vigilar </a:t>
            </a:r>
            <a:r>
              <a:rPr lang="es-EC" dirty="0" smtClean="0">
                <a:latin typeface="Corbel" pitchFamily="34" charset="0"/>
              </a:rPr>
              <a:t>la ejecución de obras y la calidad de los servicios públicos. </a:t>
            </a:r>
            <a:r>
              <a:rPr lang="es-EC" dirty="0" smtClean="0">
                <a:latin typeface="Corbel" pitchFamily="34" charset="0"/>
              </a:rPr>
              <a:t>En </a:t>
            </a:r>
            <a:r>
              <a:rPr lang="es-EC" dirty="0" smtClean="0">
                <a:latin typeface="Corbel" pitchFamily="34" charset="0"/>
              </a:rPr>
              <a:t>el ámbito de sus competencias y territorio, y en uso de sus facultades, emitirán acuerdos y resoluciones</a:t>
            </a:r>
            <a:endParaRPr lang="es-EC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Corbel" pitchFamily="34" charset="0"/>
              </a:rPr>
              <a:t>MARCO LEGAL</a:t>
            </a:r>
            <a:endParaRPr lang="es-EC" dirty="0">
              <a:latin typeface="Corbe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86921" y="1142984"/>
          <a:ext cx="8915401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09531" y="2000241"/>
            <a:ext cx="9132158" cy="4483028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algn="just"/>
            <a:r>
              <a:rPr lang="es-EC" dirty="0" smtClean="0">
                <a:latin typeface="Corbel" pitchFamily="34" charset="0"/>
              </a:rPr>
              <a:t>La Autoridad competente iniciara el proceso de deliberación publica para la formulación de los presupuestos con anterioridad a la elaboración del proyecto de presupuesto. La discusión y aprobación de los PP serán temáticas, se realizaran con la ciudadanía y las organizaciones sociales que deseen participar, y con las delegadas y delegados de las unidades básicas de participación, comunidades, comunas, recintos, barrios, parroquias urbanas y rurales, en los GAD. </a:t>
            </a:r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El </a:t>
            </a:r>
            <a:r>
              <a:rPr lang="es-EC" dirty="0" smtClean="0">
                <a:latin typeface="Corbel" pitchFamily="34" charset="0"/>
              </a:rPr>
              <a:t>seguimiento de la ejecución presupuestaria se realizara durante todo el ejercicio del año fiscal. Las autoridades, funcionarias y funcionarios del ejecutivo de cada nivel de gobierno coordinaran el proceso de presupuesto participativo correspondiente. </a:t>
            </a:r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La </a:t>
            </a:r>
            <a:r>
              <a:rPr lang="es-EC" dirty="0" smtClean="0">
                <a:latin typeface="Corbel" pitchFamily="34" charset="0"/>
              </a:rPr>
              <a:t>asignación de los recursos se hará conforme a las prioridades de los PLANES DE DESARROLLO para propiciar la equidad territorial sobre la base de la disponibilidad financiera del gobierno local respectivo. </a:t>
            </a:r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Se </a:t>
            </a:r>
            <a:r>
              <a:rPr lang="es-EC" dirty="0" smtClean="0">
                <a:latin typeface="Corbel" pitchFamily="34" charset="0"/>
              </a:rPr>
              <a:t>incentivara el rol de apoyo financiero o técnico que puedan brindar diversas organizaciones sociales, centros de investigación o universidades al desenvolvimiento del proceso.</a:t>
            </a:r>
            <a:endParaRPr lang="es-EC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MARCO LEGAL</a:t>
            </a:r>
            <a:endParaRPr lang="es-EC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86921" y="1142985"/>
          <a:ext cx="8915401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09531" y="2643182"/>
            <a:ext cx="9132158" cy="3313477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algn="just"/>
            <a:r>
              <a:rPr lang="es-EC" dirty="0" smtClean="0">
                <a:latin typeface="Corbel" pitchFamily="34" charset="0"/>
              </a:rPr>
              <a:t>El presupuesto de los gobiernos autónomos descentralizados se ajustará a los planes regionales, provinciales, cantonales y parroquiales respectivamente, en el marco del Plan Nacional de Desarrollo, sin menoscabo de sus competencias y autonomía. </a:t>
            </a:r>
            <a:endParaRPr lang="es-EC" dirty="0" smtClean="0">
              <a:latin typeface="Corbel" pitchFamily="34" charset="0"/>
            </a:endParaRPr>
          </a:p>
          <a:p>
            <a:pPr algn="just"/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El </a:t>
            </a:r>
            <a:r>
              <a:rPr lang="es-EC" dirty="0" smtClean="0">
                <a:latin typeface="Corbel" pitchFamily="34" charset="0"/>
              </a:rPr>
              <a:t>presupuesto de los gobiernos autónomos descentralizados deberá ser elaborado participativamente, de acuerdo con lo prescrito por la Constitución y la ley. Las inversiones presupuestarias se ajustarán a los planes de desarrollo de cada circunscripción, los mismos que serán </a:t>
            </a:r>
            <a:r>
              <a:rPr lang="es-EC" dirty="0" err="1" smtClean="0">
                <a:latin typeface="Corbel" pitchFamily="34" charset="0"/>
              </a:rPr>
              <a:t>territorializados</a:t>
            </a:r>
            <a:r>
              <a:rPr lang="es-EC" dirty="0" smtClean="0">
                <a:latin typeface="Corbel" pitchFamily="34" charset="0"/>
              </a:rPr>
              <a:t> para garantizar la equidad a su interior. </a:t>
            </a:r>
            <a:endParaRPr lang="es-EC" dirty="0" smtClean="0">
              <a:latin typeface="Corbel" pitchFamily="34" charset="0"/>
            </a:endParaRPr>
          </a:p>
          <a:p>
            <a:pPr algn="just"/>
            <a:endParaRPr lang="es-EC" dirty="0" smtClean="0">
              <a:latin typeface="Corbel" pitchFamily="34" charset="0"/>
            </a:endParaRPr>
          </a:p>
          <a:p>
            <a:pPr algn="just"/>
            <a:r>
              <a:rPr lang="es-EC" dirty="0" smtClean="0">
                <a:latin typeface="Corbel" pitchFamily="34" charset="0"/>
              </a:rPr>
              <a:t>Todo </a:t>
            </a:r>
            <a:r>
              <a:rPr lang="es-EC" dirty="0" smtClean="0">
                <a:latin typeface="Corbel" pitchFamily="34" charset="0"/>
              </a:rPr>
              <a:t>programa o proyecto financiado con recursos públicos tendrá objetivos, metas y plazos, al término del cual serán evaluados. </a:t>
            </a:r>
            <a:endParaRPr lang="es-EC" dirty="0" smtClean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>
                <a:latin typeface="Corbel" pitchFamily="34" charset="0"/>
              </a:rPr>
              <a:t>MARCO LEGAL</a:t>
            </a:r>
            <a:endParaRPr lang="es-EC" dirty="0">
              <a:latin typeface="Corbe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86921" y="1142985"/>
          <a:ext cx="8915401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09531" y="2643183"/>
            <a:ext cx="9132158" cy="681988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algn="just"/>
            <a:r>
              <a:rPr lang="es-EC" dirty="0" smtClean="0">
                <a:latin typeface="Corbel" pitchFamily="34" charset="0"/>
              </a:rPr>
              <a:t>Los recursos destinados a educación, salud, seguridad, protección ambiental y otros de carácter social serán considerados como gastos de inversión.</a:t>
            </a:r>
            <a:endParaRPr lang="es-EC" dirty="0" smtClean="0">
              <a:latin typeface="Corbel" pitchFamily="34" charset="0"/>
            </a:endParaRPr>
          </a:p>
        </p:txBody>
      </p:sp>
      <p:graphicFrame>
        <p:nvGraphicFramePr>
          <p:cNvPr id="7" name="3 Marcador de contenido"/>
          <p:cNvGraphicFramePr>
            <a:graphicFrameLocks/>
          </p:cNvGraphicFramePr>
          <p:nvPr/>
        </p:nvGraphicFramePr>
        <p:xfrm>
          <a:off x="464313" y="3429001"/>
          <a:ext cx="8915401" cy="10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32140" y="4643447"/>
            <a:ext cx="9132158" cy="1266763"/>
          </a:xfrm>
          <a:prstGeom prst="rect">
            <a:avLst/>
          </a:prstGeom>
          <a:noFill/>
        </p:spPr>
        <p:txBody>
          <a:bodyPr wrap="square" lIns="96271" tIns="48136" rIns="96271" bIns="48136" rtlCol="0">
            <a:spAutoFit/>
          </a:bodyPr>
          <a:lstStyle/>
          <a:p>
            <a:pPr algn="just"/>
            <a:r>
              <a:rPr lang="es-EC" dirty="0" smtClean="0">
                <a:latin typeface="Corbel" pitchFamily="34" charset="0"/>
              </a:rPr>
              <a:t>No </a:t>
            </a:r>
            <a:r>
              <a:rPr lang="es-EC" dirty="0" smtClean="0">
                <a:latin typeface="Corbel" pitchFamily="34" charset="0"/>
              </a:rPr>
              <a:t>se aprobará el presupuesto del gobierno autónomo descentralizado si en el mismo no se asigna, por lo menos, el diez por ciento (10%) de sus ingresos no tributarios para el financiamiento de la planificación y ejecución de programas sociales para la atención a grupos de atención prioritaria.</a:t>
            </a:r>
            <a:endParaRPr lang="es-EC" dirty="0" smtClean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3878" y="1428738"/>
            <a:ext cx="8420100" cy="541332"/>
          </a:xfrm>
        </p:spPr>
        <p:txBody>
          <a:bodyPr>
            <a:normAutofit fontScale="90000"/>
          </a:bodyPr>
          <a:lstStyle/>
          <a:p>
            <a:pPr algn="ctr"/>
            <a:r>
              <a:rPr lang="es-EC" sz="34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rbel" pitchFamily="34" charset="0"/>
              </a:rPr>
              <a:t>RECAUDACION DE LOS ULTIMOS 3 AÑOS</a:t>
            </a:r>
            <a:endParaRPr lang="es-ES" sz="3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rbe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23844" y="2071678"/>
            <a:ext cx="8858312" cy="1643074"/>
          </a:xfrm>
        </p:spPr>
        <p:txBody>
          <a:bodyPr>
            <a:noAutofit/>
          </a:bodyPr>
          <a:lstStyle/>
          <a:p>
            <a:pPr algn="just"/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Art. 236. </a:t>
            </a:r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De la </a:t>
            </a:r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COOTAD </a:t>
            </a:r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(</a:t>
            </a:r>
            <a:r>
              <a:rPr lang="es-ES" sz="18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CODIGO ORGANICO ORGANIZACION TERRITORIAL AUTONOMIA DESCENTRALIZACION)</a:t>
            </a:r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- </a:t>
            </a:r>
            <a:r>
              <a:rPr lang="es-MX" sz="24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Base.- La base para la estimación de los ingresos será la suma resultante del promedio de los incrementos de recaudación de los últimos tres años más la recaudación efectiva del año </a:t>
            </a:r>
            <a:r>
              <a:rPr lang="es-ES" sz="2400" dirty="0" smtClean="0">
                <a:solidFill>
                  <a:schemeClr val="accent4">
                    <a:lumMod val="50000"/>
                  </a:schemeClr>
                </a:solidFill>
                <a:latin typeface="Corbel" pitchFamily="34" charset="0"/>
              </a:rPr>
              <a:t>inmediato anterior.</a:t>
            </a:r>
            <a:endParaRPr lang="es-ES" sz="2400" dirty="0">
              <a:solidFill>
                <a:schemeClr val="accent4">
                  <a:lumMod val="50000"/>
                </a:schemeClr>
              </a:solidFill>
              <a:latin typeface="Corbel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95216" y="4214818"/>
          <a:ext cx="9667910" cy="18725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38290"/>
                <a:gridCol w="1579127"/>
                <a:gridCol w="1516536"/>
                <a:gridCol w="1611319"/>
                <a:gridCol w="1611319"/>
                <a:gridCol w="1611319"/>
              </a:tblGrid>
              <a:tr h="465104">
                <a:tc>
                  <a:txBody>
                    <a:bodyPr/>
                    <a:lstStyle/>
                    <a:p>
                      <a:pPr algn="ctr"/>
                      <a:r>
                        <a:rPr lang="es-EC" sz="2800" dirty="0" smtClean="0"/>
                        <a:t>INGRESOS</a:t>
                      </a:r>
                      <a:endParaRPr lang="es-E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/>
                        <a:t>2016</a:t>
                      </a:r>
                      <a:endParaRPr lang="es-ES" sz="3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/>
                        <a:t>2017</a:t>
                      </a:r>
                      <a:endParaRPr lang="es-ES" sz="3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/>
                        <a:t>2018</a:t>
                      </a:r>
                      <a:endParaRPr lang="es-ES" sz="3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/>
                        <a:t>2019</a:t>
                      </a:r>
                      <a:endParaRPr lang="es-ES" sz="3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3200" dirty="0" smtClean="0"/>
                        <a:t>TOTAL</a:t>
                      </a:r>
                      <a:endParaRPr lang="es-ES" sz="32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</a:tr>
              <a:tr h="592436">
                <a:tc>
                  <a:txBody>
                    <a:bodyPr/>
                    <a:lstStyle/>
                    <a:p>
                      <a:pPr algn="ctr"/>
                      <a:r>
                        <a:rPr lang="es-EC" sz="1600" dirty="0" smtClean="0"/>
                        <a:t>TRANSFERENCIA DEL ESTADO</a:t>
                      </a:r>
                      <a:endParaRPr lang="es-ES" sz="1600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dirty="0" smtClean="0"/>
                        <a:t>$390,368.00</a:t>
                      </a:r>
                      <a:endParaRPr lang="es-ES" sz="20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dirty="0" smtClean="0"/>
                        <a:t>$420,809.52</a:t>
                      </a:r>
                      <a:endParaRPr lang="es-ES" sz="20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dirty="0" smtClean="0"/>
                        <a:t>$468,481.59</a:t>
                      </a:r>
                      <a:endParaRPr lang="es-ES" sz="20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dirty="0" smtClean="0"/>
                        <a:t>$442,427.07</a:t>
                      </a:r>
                      <a:endParaRPr lang="es-ES" sz="2000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dirty="0" smtClean="0"/>
                        <a:t>$1722,085.18</a:t>
                      </a:r>
                      <a:endParaRPr lang="es-ES" sz="2000" dirty="0"/>
                    </a:p>
                  </a:txBody>
                  <a:tcPr marL="99060" marR="99060" anchor="ctr"/>
                </a:tc>
              </a:tr>
              <a:tr h="592436"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INCREMENTO </a:t>
                      </a:r>
                      <a:r>
                        <a:rPr lang="es-EC" sz="2000" b="1" baseline="0" dirty="0" smtClean="0"/>
                        <a:t>O REDUCCIÓN</a:t>
                      </a:r>
                      <a:endParaRPr lang="es-ES" sz="2000" b="1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endParaRPr lang="es-ES" sz="2000" b="1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$30,442.52</a:t>
                      </a:r>
                      <a:endParaRPr lang="es-ES" sz="2000" b="1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$47672.07</a:t>
                      </a:r>
                      <a:endParaRPr lang="es-ES" sz="2000" b="1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-$26,054.52</a:t>
                      </a:r>
                      <a:endParaRPr lang="es-ES" sz="2000" b="1" dirty="0"/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sz="2000" b="1" dirty="0" smtClean="0"/>
                        <a:t>$17,353.36</a:t>
                      </a:r>
                      <a:endParaRPr lang="es-ES" sz="2000" b="1" dirty="0"/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8" name="1 Título"/>
          <p:cNvSpPr txBox="1">
            <a:spLocks/>
          </p:cNvSpPr>
          <p:nvPr/>
        </p:nvSpPr>
        <p:spPr>
          <a:xfrm>
            <a:off x="851268" y="571481"/>
            <a:ext cx="8420100" cy="827082"/>
          </a:xfrm>
          <a:prstGeom prst="rect">
            <a:avLst/>
          </a:prstGeom>
        </p:spPr>
        <p:txBody>
          <a:bodyPr vert="horz" lIns="96271" tIns="48136" rIns="96271" bIns="48136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es-EC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rbel" pitchFamily="34" charset="0"/>
                <a:ea typeface="+mj-ea"/>
                <a:cs typeface="+mj-cs"/>
              </a:rPr>
              <a:t>CALCULO DE LA ESTIMACION DE INGRESOS</a:t>
            </a:r>
            <a:endParaRPr lang="es-ES" sz="3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rbel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3231</Words>
  <Application>Microsoft Office PowerPoint</Application>
  <PresentationFormat>A4 (210 x 297 mm)</PresentationFormat>
  <Paragraphs>377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Diapositiva 1</vt:lpstr>
      <vt:lpstr>Definición de Presupuestos Participativos</vt:lpstr>
      <vt:lpstr>Beneficios </vt:lpstr>
      <vt:lpstr>MARCO LEGAL</vt:lpstr>
      <vt:lpstr>MARCO LEGAL</vt:lpstr>
      <vt:lpstr>MARCO LEGAL</vt:lpstr>
      <vt:lpstr>MARCO LEGAL</vt:lpstr>
      <vt:lpstr>MARCO LEGAL</vt:lpstr>
      <vt:lpstr>RECAUDACION DE LOS ULTIMOS 3 AÑOS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Espacio de Intervención Ciudadana para Sugerencias</vt:lpstr>
      <vt:lpstr>Espacio de Aprobación</vt:lpstr>
      <vt:lpstr>Agradecimiento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Chiqui</cp:lastModifiedBy>
  <cp:revision>91</cp:revision>
  <dcterms:created xsi:type="dcterms:W3CDTF">2019-10-18T20:57:25Z</dcterms:created>
  <dcterms:modified xsi:type="dcterms:W3CDTF">2019-11-15T00:19:23Z</dcterms:modified>
</cp:coreProperties>
</file>