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7" r:id="rId1"/>
  </p:sldMasterIdLst>
  <p:sldIdLst>
    <p:sldId id="256" r:id="rId2"/>
    <p:sldId id="275" r:id="rId3"/>
    <p:sldId id="288" r:id="rId4"/>
    <p:sldId id="312" r:id="rId5"/>
    <p:sldId id="313" r:id="rId6"/>
    <p:sldId id="316" r:id="rId7"/>
    <p:sldId id="317" r:id="rId8"/>
    <p:sldId id="30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00642D"/>
    <a:srgbClr val="FF9900"/>
    <a:srgbClr val="2DFF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49" d="100"/>
          <a:sy n="49" d="100"/>
        </p:scale>
        <p:origin x="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91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607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51080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32866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3588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07326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62456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498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5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7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18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4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1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3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38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34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9593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91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de.ec/fingadspro/presupuesto/files/auxiliar_presupuestario_ingreso.php?codigo=280608.00.00.000.000.00.00.001.001.0000&amp;desde=01/01/2020&amp;hasta=31/12/2020&amp;link=si&amp;nompa=APORTE%20MINISTERIO%20DE%20FINANZAS%20PARA%20GASTO%20DE%20INVERSION%2070%25" TargetMode="External"/><Relationship Id="rId2" Type="http://schemas.openxmlformats.org/officeDocument/2006/relationships/hyperlink" Target="http://dde.ec/fingadspro/presupuesto/files/auxiliar_presupuestario_ingreso.php?codigo=280104.00.00.000.000.00.00.001.002.0000&amp;desde=01/01/2020&amp;hasta=31/12/2020&amp;link=si&amp;nompa=APORTE%20PARA%20PROYECTO,%20FOMENTO%20A%20LA%20PRODUCCION%20AGRICOLA%20GANADERA%20Y%20TURISTICA%20DE%20LA%20PARROQUIA%20LA%20VILLEGA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dde.ec/fingadspro/presupuesto/files/auxiliar_presupuestario_ingreso.php?codigo=360201.00.00.000.000.00.00.002.002.0000&amp;desde=01/01/2020&amp;hasta=31/12/2020&amp;link=si&amp;nompa=CREDITO%20NO%20REEMBOLSABLE%20BEDE" TargetMode="External"/><Relationship Id="rId4" Type="http://schemas.openxmlformats.org/officeDocument/2006/relationships/hyperlink" Target="http://dde.ec/fingadspro/presupuesto/files/auxiliar_presupuestario_ingreso.php?codigo=281003.00.00.000.000.00.00.001.003.0000&amp;desde=01/01/2020&amp;hasta=31/12/2020&amp;link=si&amp;nompa=REINTEGRO%20DE%20IV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750539"/>
            <a:ext cx="8825658" cy="2256250"/>
          </a:xfrm>
        </p:spPr>
        <p:txBody>
          <a:bodyPr/>
          <a:lstStyle/>
          <a:p>
            <a:pPr algn="ctr"/>
            <a:r>
              <a:rPr lang="es-EC" dirty="0" smtClean="0"/>
              <a:t>GAD Parroquial Rural de La Villegas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95451" y="4411619"/>
            <a:ext cx="6231573" cy="1884677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 smtClean="0">
                <a:solidFill>
                  <a:srgbClr val="2DFF8C"/>
                </a:solidFill>
              </a:rPr>
              <a:t>Rendición de cuentas </a:t>
            </a:r>
          </a:p>
          <a:p>
            <a:pPr algn="ctr"/>
            <a:r>
              <a:rPr lang="es-EC" sz="3600" b="1" dirty="0" smtClean="0">
                <a:solidFill>
                  <a:srgbClr val="2DFF8C"/>
                </a:solidFill>
              </a:rPr>
              <a:t>2020</a:t>
            </a:r>
            <a:endParaRPr lang="en-US" sz="3600" b="1" dirty="0">
              <a:solidFill>
                <a:srgbClr val="2DFF8C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03" y="167636"/>
            <a:ext cx="3540034" cy="158290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213145" y="308418"/>
            <a:ext cx="1140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sz="2800" b="1" dirty="0" smtClean="0">
                <a:latin typeface="Arial Black" panose="020B0A04020102020204" pitchFamily="34" charset="0"/>
              </a:rPr>
              <a:t>2020</a:t>
            </a:r>
            <a:endParaRPr lang="en-US" sz="2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73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948868"/>
            <a:ext cx="8825658" cy="1407530"/>
          </a:xfrm>
        </p:spPr>
        <p:txBody>
          <a:bodyPr/>
          <a:lstStyle/>
          <a:p>
            <a:pPr algn="ctr"/>
            <a:r>
              <a:rPr lang="es-EC" sz="5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INTRODUCCIÓN </a:t>
            </a:r>
            <a:endParaRPr lang="en-US" sz="5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03" y="167636"/>
            <a:ext cx="3540034" cy="158290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16200000">
            <a:off x="10213145" y="308418"/>
            <a:ext cx="1140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sz="2800" b="1" dirty="0" smtClean="0">
                <a:latin typeface="Arial Black" panose="020B0A04020102020204" pitchFamily="34" charset="0"/>
              </a:rPr>
              <a:t>2020</a:t>
            </a:r>
            <a:endParaRPr lang="en-US" sz="2800" b="1" dirty="0">
              <a:latin typeface="Arial Black" panose="020B0A040201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272521" y="2259873"/>
            <a:ext cx="8825658" cy="40625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5400" dirty="0"/>
          </a:p>
        </p:txBody>
      </p:sp>
      <p:sp>
        <p:nvSpPr>
          <p:cNvPr id="7" name="Rectángulo 6"/>
          <p:cNvSpPr/>
          <p:nvPr/>
        </p:nvSpPr>
        <p:spPr>
          <a:xfrm>
            <a:off x="1384663" y="2292695"/>
            <a:ext cx="94444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 </a:t>
            </a:r>
            <a:r>
              <a:rPr lang="es-ES" sz="24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Gad Parroquial Rural 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 La Villegas, presenta su informe de rendición de cuentas correspondiente al periodo 01 enero al 31 diciembre del 2020, en el marco de las atribuciones y competencias de los gobiernos autónomos descentralizados. 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s-ES" sz="24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 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Consejo de Participación Ciudadana y Control Social (CPCCS) regula y normativiza mediante mecanismos, instrumentos, procedimientos y procesos establecidos para la Rendición de Cuentas de las instituciones y entidades del sector público, así como también, de las personas jurídicas del sector privado que presten servicios públicos o sean partícipes de asignaciones estatales y desarrollen actividades de interés.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73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83000">
              <a:srgbClr val="008000">
                <a:alpha val="78000"/>
              </a:srgbClr>
            </a:gs>
            <a:gs pos="40000">
              <a:schemeClr val="bg2">
                <a:lumMod val="60000"/>
                <a:lumOff val="40000"/>
                <a:alpha val="47000"/>
              </a:schemeClr>
            </a:gs>
            <a:gs pos="73000">
              <a:srgbClr val="FF9900">
                <a:alpha val="75000"/>
              </a:srgb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71512" y="257175"/>
            <a:ext cx="507206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7200" b="1" dirty="0" smtClean="0">
                <a:solidFill>
                  <a:schemeClr val="bg1"/>
                </a:solidFill>
              </a:rPr>
              <a:t>MISIÓN</a:t>
            </a:r>
          </a:p>
          <a:p>
            <a:pPr algn="just"/>
            <a:r>
              <a:rPr lang="es-EC" b="1" dirty="0" smtClean="0">
                <a:solidFill>
                  <a:schemeClr val="bg1"/>
                </a:solidFill>
              </a:rPr>
              <a:t>Que la Parroquia para el 2025 sea una población solidaria, organizada y de valores, que aprovechando el gran potencial agropecuario y comercial, se obtengan productos competitivos para su mejor comercialización, mejorando así el nivel socio económico, servicios básicos y de calidad, equipar las áreas de recreación, acorde a las necesidades de la población y mantener las vías de acceso a las comunidades que se encuentren en optimas condiciones, manteniendo los recursos hídricos y el medio ambiente.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015163" y="257175"/>
            <a:ext cx="4438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7200" b="1" dirty="0" smtClean="0">
                <a:solidFill>
                  <a:schemeClr val="bg1"/>
                </a:solidFill>
              </a:rPr>
              <a:t>VISIÓN</a:t>
            </a:r>
          </a:p>
          <a:p>
            <a:pPr algn="just"/>
            <a:r>
              <a:rPr lang="es-EC" b="1" dirty="0" smtClean="0">
                <a:solidFill>
                  <a:schemeClr val="bg1"/>
                </a:solidFill>
              </a:rPr>
              <a:t>El GAD – Parroquial de La Villegas se establece como la instancia local representativa y coordinadora, a través de la gestión, negociación concentración de programas y proyectos, promueve mejores condiciones de bienestar y de vida para sus pobladores, con el apoyo del estado, de las instituciones publicas y privadas tanto nacionales como internacionales y con la participación comunitaria.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194" y="5146278"/>
            <a:ext cx="2346697" cy="104931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759" y="5187076"/>
            <a:ext cx="2255457" cy="100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9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944984" y="1850710"/>
            <a:ext cx="6740570" cy="1066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0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ASIGNACIÓN INICAL AL GAD PARROQUIAL, POR PARTE DEL MINISTERIO DE ECONOMIA Y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FINANZAS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Elipse 2"/>
          <p:cNvSpPr/>
          <p:nvPr/>
        </p:nvSpPr>
        <p:spPr>
          <a:xfrm>
            <a:off x="494486" y="3721490"/>
            <a:ext cx="2823479" cy="1580604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8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221.015,52</a:t>
            </a:r>
            <a:endParaRPr lang="en-US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3944984" y="3274086"/>
            <a:ext cx="6740570" cy="136710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4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ASIGNACIÓN AL GASTO CORRIENTE 30%                         66.304,65</a:t>
            </a:r>
            <a:endParaRPr lang="en-US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3944984" y="4997770"/>
            <a:ext cx="6740570" cy="1261793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4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ASIGNACIÓN AL GASTO INVERSIÓN  70%                         154.710,87</a:t>
            </a:r>
            <a:endParaRPr lang="en-US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12867" y="293031"/>
            <a:ext cx="10072687" cy="1066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44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INGRESOS POR PARTE DEL MEF</a:t>
            </a:r>
            <a:endParaRPr lang="en-US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49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944984" y="1167563"/>
            <a:ext cx="6740570" cy="10668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0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ASIGNACIÓN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FNAL  </a:t>
            </a:r>
            <a:r>
              <a:rPr lang="es-ES" sz="20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 GAD PARROQUIAL, POR PARTE DEL MINISTERIO DE ECONOMIA Y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FINANZAS, SEGÚN ACUERDO MINISTERIAL N° 072.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3944984" y="2342743"/>
            <a:ext cx="6740570" cy="136710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4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ASIGNACIÓN AL GASTO CORRIENTE 30%                         </a:t>
            </a:r>
            <a:r>
              <a:rPr lang="es-ES" sz="2400" b="1" dirty="0">
                <a:solidFill>
                  <a:schemeClr val="bg1"/>
                </a:solidFill>
              </a:rPr>
              <a:t>49.634,36</a:t>
            </a:r>
            <a:endParaRPr lang="en-US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3944984" y="4181342"/>
            <a:ext cx="6740570" cy="12617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400" b="1" kern="12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ASIGNACIÓN AL GASTO INVERSIÓN  70%                         </a:t>
            </a:r>
            <a:r>
              <a:rPr lang="es-ES" sz="2400" b="1" dirty="0">
                <a:solidFill>
                  <a:schemeClr val="bg1"/>
                </a:solidFill>
              </a:rPr>
              <a:t>115.813.34</a:t>
            </a:r>
            <a:endParaRPr lang="en-US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807994" y="3026297"/>
            <a:ext cx="2823479" cy="1580604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165.447,70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425746" y="5602540"/>
            <a:ext cx="6740570" cy="10668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DEBIDO A LA EMERGENCIA SANITARIA TUVIMOS UNA REDUCCIÓN DE PRESUPUESTO DEL 23.33%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06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103313" y="310312"/>
            <a:ext cx="9898062" cy="5898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8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INGRESOS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450313"/>
              </p:ext>
            </p:extLst>
          </p:nvPr>
        </p:nvGraphicFramePr>
        <p:xfrm>
          <a:off x="1103313" y="1014409"/>
          <a:ext cx="9898062" cy="5677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9748">
                  <a:extLst>
                    <a:ext uri="{9D8B030D-6E8A-4147-A177-3AD203B41FA5}">
                      <a16:colId xmlns:a16="http://schemas.microsoft.com/office/drawing/2014/main" val="3483863572"/>
                    </a:ext>
                  </a:extLst>
                </a:gridCol>
                <a:gridCol w="3743446">
                  <a:extLst>
                    <a:ext uri="{9D8B030D-6E8A-4147-A177-3AD203B41FA5}">
                      <a16:colId xmlns:a16="http://schemas.microsoft.com/office/drawing/2014/main" val="1212269271"/>
                    </a:ext>
                  </a:extLst>
                </a:gridCol>
                <a:gridCol w="1361973">
                  <a:extLst>
                    <a:ext uri="{9D8B030D-6E8A-4147-A177-3AD203B41FA5}">
                      <a16:colId xmlns:a16="http://schemas.microsoft.com/office/drawing/2014/main" val="2192961353"/>
                    </a:ext>
                  </a:extLst>
                </a:gridCol>
                <a:gridCol w="1051175">
                  <a:extLst>
                    <a:ext uri="{9D8B030D-6E8A-4147-A177-3AD203B41FA5}">
                      <a16:colId xmlns:a16="http://schemas.microsoft.com/office/drawing/2014/main" val="639374186"/>
                    </a:ext>
                  </a:extLst>
                </a:gridCol>
                <a:gridCol w="1649017">
                  <a:extLst>
                    <a:ext uri="{9D8B030D-6E8A-4147-A177-3AD203B41FA5}">
                      <a16:colId xmlns:a16="http://schemas.microsoft.com/office/drawing/2014/main" val="2981129683"/>
                    </a:ext>
                  </a:extLst>
                </a:gridCol>
                <a:gridCol w="902703">
                  <a:extLst>
                    <a:ext uri="{9D8B030D-6E8A-4147-A177-3AD203B41FA5}">
                      <a16:colId xmlns:a16="http://schemas.microsoft.com/office/drawing/2014/main" val="231288347"/>
                    </a:ext>
                  </a:extLst>
                </a:gridCol>
              </a:tblGrid>
              <a:tr h="727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PARTIDA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DENOMINACION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CODIFICADO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C=A+B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COBRADO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SALDO POR DEVENGAR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F=C-D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SALDO POR COBRAR</a:t>
                      </a:r>
                      <a:br>
                        <a:rPr lang="es-ES" sz="1200" dirty="0">
                          <a:effectLst/>
                        </a:rPr>
                      </a:br>
                      <a:r>
                        <a:rPr lang="es-ES" sz="1200" dirty="0">
                          <a:effectLst/>
                        </a:rPr>
                        <a:t>G=C-E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2739625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u="sng" dirty="0">
                          <a:solidFill>
                            <a:schemeClr val="bg1"/>
                          </a:solidFill>
                          <a:effectLst/>
                        </a:rPr>
                        <a:t>INGRESOS CORRIENTES</a:t>
                      </a:r>
                      <a:endParaRPr lang="en-US" sz="1800" b="1" u="sng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49634.36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49634.36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34355710"/>
                  </a:ext>
                </a:extLst>
              </a:tr>
              <a:tr h="472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180608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APORTE DEL MINISTERIO DE FINANZAS PARA GASTO CORRIENTE 30%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49634.36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49634.36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7341275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2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INGRESOS DE CAPITAL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122023.63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122022.63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0366908"/>
                  </a:ext>
                </a:extLst>
              </a:tr>
              <a:tr h="704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u="sng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hlinkClick r:id="rId2" tooltip="Click para ver el Auxiliar"/>
                        </a:rPr>
                        <a:t>280104</a:t>
                      </a:r>
                      <a:endParaRPr lang="en-US" sz="18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APORTE PARA PROYECTO, FOMENTO A LA PRODUCCION AGRICOLA GANADERA Y TURISTICA DE LA PARROQUIA LA VILLEGAS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4000.00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4000.00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6044737"/>
                  </a:ext>
                </a:extLst>
              </a:tr>
              <a:tr h="472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u="sng">
                          <a:effectLst/>
                          <a:hlinkClick r:id="rId3" tooltip="Click para ver el Auxiliar"/>
                        </a:rPr>
                        <a:t>280608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APORTE MINISTERIO DE FINANZAS PARA GASTO DE INVERSION 70%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115813.34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115813.34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35534672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u="sng">
                          <a:effectLst/>
                          <a:hlinkClick r:id="rId4" tooltip="Click para ver el Auxiliar"/>
                        </a:rPr>
                        <a:t>281003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REINTEGRO DE IVA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2210.29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2209.29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7685246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3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INGRESOS DE FINANCIAMIENTO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104287.91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104286.91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4170854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u="sng">
                          <a:effectLst/>
                          <a:hlinkClick r:id="rId5" tooltip="Click para ver el Auxiliar"/>
                        </a:rPr>
                        <a:t>360201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CREDITO NO REEMBOLSABLE BEDE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1.00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0508194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370101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SALDO CAJA BANCOS AL 31/12/2019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72476.10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</a:rPr>
                        <a:t>72476.10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5526053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380101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CUENTAS POR COBRAR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18417.96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18417.96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0621569"/>
                  </a:ext>
                </a:extLst>
              </a:tr>
              <a:tr h="379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380107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ANTICIPO CONTRATISTAS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13392.85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13392.85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00304296"/>
                  </a:ext>
                </a:extLst>
              </a:tr>
              <a:tr h="25542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</a:rPr>
                        <a:t>Total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</a:rPr>
                        <a:t>275945.90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</a:rPr>
                        <a:t>275943.90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 smtClean="0">
                          <a:effectLst/>
                        </a:rPr>
                        <a:t>2.00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 smtClean="0">
                          <a:effectLst/>
                        </a:rPr>
                        <a:t>2.00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0270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703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046471" y="217830"/>
            <a:ext cx="6597650" cy="7549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4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GASTOS</a:t>
            </a:r>
            <a:r>
              <a:rPr lang="es-ES" sz="28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7882777" y="1090457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36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EJECUTADO</a:t>
            </a:r>
            <a:r>
              <a:rPr lang="es-ES" sz="28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4185545" y="1083423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36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CODIFICADO</a:t>
            </a:r>
            <a:r>
              <a:rPr lang="es-ES" sz="24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469376" y="5697976"/>
            <a:ext cx="3240000" cy="633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24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es-ES" sz="4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7882777" y="5750851"/>
            <a:ext cx="3240000" cy="633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168116.49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4176076" y="5697976"/>
            <a:ext cx="3240000" cy="633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 smtClean="0">
                <a:solidFill>
                  <a:schemeClr val="bg1"/>
                </a:solidFill>
              </a:rPr>
              <a:t>275945.90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469376" y="1953637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s-ES" sz="4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CORRIENTE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488313" y="2977397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s-ES" sz="4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INVERSION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488313" y="3920762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s-ES" sz="4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CAPITAL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7882776" y="1952812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62959.16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4176076" y="1952812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66147.53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Rectángulo redondeado 32"/>
          <p:cNvSpPr/>
          <p:nvPr/>
        </p:nvSpPr>
        <p:spPr>
          <a:xfrm>
            <a:off x="7882776" y="2970275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 smtClean="0">
                <a:solidFill>
                  <a:schemeClr val="bg1"/>
                </a:solidFill>
              </a:rPr>
              <a:t>94213.60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Rectángulo redondeado 33"/>
          <p:cNvSpPr/>
          <p:nvPr/>
        </p:nvSpPr>
        <p:spPr>
          <a:xfrm>
            <a:off x="4185545" y="2970275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194833.95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4185545" y="3920762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 smtClean="0">
                <a:solidFill>
                  <a:schemeClr val="bg1"/>
                </a:solidFill>
              </a:rPr>
              <a:t>4455.10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7882776" y="3943550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>
                <a:solidFill>
                  <a:schemeClr val="bg1"/>
                </a:solidFill>
              </a:rPr>
              <a:t>1269.08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Rectángulo redondeado 36"/>
          <p:cNvSpPr/>
          <p:nvPr/>
        </p:nvSpPr>
        <p:spPr>
          <a:xfrm>
            <a:off x="469376" y="4864126"/>
            <a:ext cx="3240000" cy="75148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s-ES" sz="2000" b="1" kern="1200" dirty="0" smtClean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APLICACIÓN DEL FINANCIAMIENTO</a:t>
            </a:r>
            <a:endParaRPr lang="en-US" sz="12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Rectángulo redondeado 37"/>
          <p:cNvSpPr/>
          <p:nvPr/>
        </p:nvSpPr>
        <p:spPr>
          <a:xfrm>
            <a:off x="4176076" y="4845715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>
                <a:solidFill>
                  <a:schemeClr val="bg1"/>
                </a:solidFill>
              </a:rPr>
              <a:t>10509.32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Rectángulo redondeado 38"/>
          <p:cNvSpPr/>
          <p:nvPr/>
        </p:nvSpPr>
        <p:spPr>
          <a:xfrm>
            <a:off x="7882776" y="4864127"/>
            <a:ext cx="3240000" cy="6336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>
                <a:solidFill>
                  <a:schemeClr val="bg1"/>
                </a:solidFill>
              </a:rPr>
              <a:t>9674.65</a:t>
            </a:r>
            <a:endParaRPr lang="en-US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670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>
            <a:endCxn id="17" idx="1"/>
          </p:cNvCxnSpPr>
          <p:nvPr/>
        </p:nvCxnSpPr>
        <p:spPr>
          <a:xfrm>
            <a:off x="0" y="388612"/>
            <a:ext cx="294096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Conector recto 15"/>
          <p:cNvCxnSpPr>
            <a:stCxn id="17" idx="3"/>
          </p:cNvCxnSpPr>
          <p:nvPr/>
        </p:nvCxnSpPr>
        <p:spPr>
          <a:xfrm>
            <a:off x="9186203" y="388612"/>
            <a:ext cx="3005797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2940968" y="127002"/>
            <a:ext cx="6245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ADMINISTRACIÓN 2019 – 2023 </a:t>
            </a:r>
            <a:endParaRPr lang="en-US" sz="2800" b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La imagen puede contener: 5 personas, personas sonriendo, personas de pi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04"/>
          <a:stretch/>
        </p:blipFill>
        <p:spPr bwMode="auto">
          <a:xfrm>
            <a:off x="96828" y="911832"/>
            <a:ext cx="11986315" cy="57882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71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2568</TotalTime>
  <Words>502</Words>
  <Application>Microsoft Office PowerPoint</Application>
  <PresentationFormat>Panorámica</PresentationFormat>
  <Paragraphs>119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Century Gothic</vt:lpstr>
      <vt:lpstr>Times New Roman</vt:lpstr>
      <vt:lpstr>Wingdings 3</vt:lpstr>
      <vt:lpstr>Ion</vt:lpstr>
      <vt:lpstr>GAD Parroquial Rural de La Villegas</vt:lpstr>
      <vt:lpstr>INTRODUCCIÓN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GAD Parroquial Rural de La Villegas</dc:title>
  <dc:creator>Gad Parroquial La Villegas</dc:creator>
  <cp:lastModifiedBy>Gad Parroquial La Villegas</cp:lastModifiedBy>
  <cp:revision>146</cp:revision>
  <dcterms:created xsi:type="dcterms:W3CDTF">2020-10-15T16:00:31Z</dcterms:created>
  <dcterms:modified xsi:type="dcterms:W3CDTF">2021-06-22T21:24:06Z</dcterms:modified>
</cp:coreProperties>
</file>